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5" r:id="rId2"/>
    <p:sldMasterId id="2147483686" r:id="rId3"/>
    <p:sldMasterId id="2147483687" r:id="rId4"/>
  </p:sldMasterIdLst>
  <p:sldIdLst>
    <p:sldId id="273" r:id="rId5"/>
    <p:sldId id="282" r:id="rId6"/>
    <p:sldId id="283" r:id="rId7"/>
    <p:sldId id="284" r:id="rId8"/>
    <p:sldId id="270" r:id="rId9"/>
    <p:sldId id="275" r:id="rId10"/>
    <p:sldId id="272" r:id="rId11"/>
    <p:sldId id="276" r:id="rId12"/>
    <p:sldId id="286" r:id="rId13"/>
    <p:sldId id="285" r:id="rId14"/>
    <p:sldId id="277" r:id="rId15"/>
    <p:sldId id="26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CC00CC"/>
    <a:srgbClr val="FF0000"/>
    <a:srgbClr val="663300"/>
    <a:srgbClr val="F26800"/>
    <a:srgbClr val="FF882F"/>
    <a:srgbClr val="00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107" d="100"/>
          <a:sy n="107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7673B8-6CFC-474D-80CB-68E4CD21394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CF39-5B4B-43BD-B5B6-BE7FB4BEA9E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A813-823D-4B42-BBD4-2F676842BD8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69B27-54D1-41E5-A9E6-4DE66CDDC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A611-E1CC-41B3-8A94-CD7E1758A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F0EF8-8F2F-4A21-8565-3C5504196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3BE38-5610-4D4C-A12E-C6F2D48C4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E8234-4CB3-4311-899E-9A5FE02B5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9E7B4-AE6B-493C-8AA9-8153B2A75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64AB5-1613-4127-8EB3-B604BA07FA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D9FE-4915-4B2C-A221-4C06682EF2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2849-8465-4C4A-9484-69FB766367A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9077B-7C62-424D-9277-EB5826A87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51EB7-3249-4FD3-B6DE-2104B076E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A4B57-16E9-4A28-85AA-30768C72D7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D8079-AF05-48E3-BD29-D5A3D4C5FDD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E5A05-8171-48B9-B463-490ACFC9C80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3801-D8CC-46A4-9F02-EE0B4F91877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B5362-3D32-4C13-9114-1A8BBB9A102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25A3E-6A42-4325-9670-EB6F92B647F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9E35-4F4A-4ED0-8C79-53FFCBAEBD0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15DDF-BDA2-4932-BE36-C55560E9FF6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EE962-36B3-452B-BEEC-D6363DEA35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6EEC-F25E-4BAC-8827-F85ABF60A74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2FC4B-A072-4B60-A9FD-863AE605AA0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8BA55-0716-4257-85B6-6344AE293AC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C7FB7-8CEA-4538-B643-C1F76F03376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trips dir="r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1EC61-7D5A-431D-8DFA-4197687C49E5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D50BE-F0E7-465B-BE48-ED323D5DD5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7DDC47-2A03-4452-B2EF-37880E77256C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FF3EF-D8C9-4C84-8C33-DD7502D54B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F189EC-620E-42EB-AD9D-F1C512B86E83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8B1F6-9EBD-45B0-80D5-13510F3D3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ED9B2D-32D8-4467-A95B-90F4756CD706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A1AA6-9DA7-49F1-8CF5-3B0C70FF5C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71D608-C9AB-4EA7-A9ED-A55CA67F32DB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319D5-AABB-4A28-8213-85D5B9D1D3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75A52F-A49D-453E-ACE2-588DFCD71173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FCFFC-6DF6-4C18-B117-7DBD2C53AB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CC36D-C0D4-43F7-955D-18B590E955F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1F464B-D435-4F9A-A31C-6EC1173A9838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0DC97-E009-4C66-BA6D-85339216EF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2B67D8-ABF2-4641-9D6F-3696C57E7AD0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78C02-9668-427F-B6B5-404D7E64A7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BAA4B4-3590-4C46-95DD-1ECB9D7A699A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660A1-650F-44A4-B218-D1B8093195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572B57-8C12-491E-A121-84B6E4B1ED86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B0793-451F-4506-AE79-906AA65E6A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B00A37-6348-42AC-A741-E6EA26885C69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61769-3D48-48CB-AB89-3AEA100939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3C8DB-0B27-4BF6-A200-9EC177D5F05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D1429-B175-4381-8F76-D717DAD9820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C59F2-A5BE-4B18-8BA5-E3962C2B20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0E33A-7AB0-4A78-8C21-9469389A321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D919D-9617-4D53-B0B0-833491D07E2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69C20C90-CA51-4D7F-ACA6-762A6549F56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355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697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transition>
    <p:strips dir="ru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72F4927-DD67-4E0A-9812-6A290083A6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strips dir="ru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B812358C-8223-40BC-9CD4-B615C0CEFDE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355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strips dir="ru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6DDD78C-55C6-4940-9996-36DEDB4E68F8}" type="datetimeFigureOut">
              <a:rPr lang="ru-RU"/>
              <a:pPr/>
              <a:t>13.12.2015</a:t>
            </a:fld>
            <a:endParaRPr lang="ru-RU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E1CE7B-D670-4864-9E32-6DFA522ADB5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66"/>
            </a:gs>
            <a:gs pos="50000">
              <a:schemeClr val="bg1"/>
            </a:gs>
            <a:gs pos="100000">
              <a:srgbClr val="FFCC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WordArt 4"/>
          <p:cNvSpPr>
            <a:spLocks noChangeArrowheads="1" noChangeShapeType="1" noTextEdit="1"/>
          </p:cNvSpPr>
          <p:nvPr/>
        </p:nvSpPr>
        <p:spPr bwMode="auto">
          <a:xfrm>
            <a:off x="2895600" y="1981200"/>
            <a:ext cx="55626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6845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Основы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6845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логики</a:t>
            </a:r>
          </a:p>
        </p:txBody>
      </p:sp>
      <p:sp>
        <p:nvSpPr>
          <p:cNvPr id="61443" name="Text Box 5"/>
          <p:cNvSpPr txBox="1">
            <a:spLocks noChangeArrowheads="1"/>
          </p:cNvSpPr>
          <p:nvPr/>
        </p:nvSpPr>
        <p:spPr bwMode="auto">
          <a:xfrm>
            <a:off x="7162800" y="5334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3200" b="1">
                <a:solidFill>
                  <a:srgbClr val="684500"/>
                </a:solidFill>
                <a:latin typeface="Times New Roman" pitchFamily="18" charset="0"/>
              </a:rPr>
              <a:t>8 класс</a:t>
            </a:r>
          </a:p>
        </p:txBody>
      </p:sp>
      <p:pic>
        <p:nvPicPr>
          <p:cNvPr id="61444" name="Picture 6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2181225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4953000" y="6172200"/>
            <a:ext cx="41910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Georgia" pitchFamily="18" charset="0"/>
              </a:rPr>
              <a:t>Учитель информатики МОУ СОШ № 10 г. Орла</a:t>
            </a:r>
          </a:p>
          <a:p>
            <a:pPr algn="ctr">
              <a:spcBef>
                <a:spcPct val="50000"/>
              </a:spcBef>
            </a:pPr>
            <a:r>
              <a:rPr lang="ru-RU" sz="1400">
                <a:latin typeface="Georgia" pitchFamily="18" charset="0"/>
              </a:rPr>
              <a:t>Зуева Г.А.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4495800" y="21336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91140" name="Формула" r:id="rId3" imgW="114120" imgH="215640" progId="Equation.3">
              <p:embed/>
            </p:oleObj>
          </a:graphicData>
        </a:graphic>
      </p:graphicFrame>
      <p:grpSp>
        <p:nvGrpSpPr>
          <p:cNvPr id="91143" name="Group 7"/>
          <p:cNvGrpSpPr>
            <a:grpSpLocks/>
          </p:cNvGrpSpPr>
          <p:nvPr/>
        </p:nvGrpSpPr>
        <p:grpSpPr bwMode="auto">
          <a:xfrm>
            <a:off x="2895600" y="3886200"/>
            <a:ext cx="4191000" cy="2590800"/>
            <a:chOff x="2976" y="912"/>
            <a:chExt cx="2640" cy="1632"/>
          </a:xfrm>
        </p:grpSpPr>
        <p:sp>
          <p:nvSpPr>
            <p:cNvPr id="91144" name="Rectangle 8"/>
            <p:cNvSpPr>
              <a:spLocks noChangeArrowheads="1"/>
            </p:cNvSpPr>
            <p:nvPr/>
          </p:nvSpPr>
          <p:spPr bwMode="auto">
            <a:xfrm>
              <a:off x="2976" y="912"/>
              <a:ext cx="2640" cy="16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1145" name="Group 9"/>
            <p:cNvGrpSpPr>
              <a:grpSpLocks/>
            </p:cNvGrpSpPr>
            <p:nvPr/>
          </p:nvGrpSpPr>
          <p:grpSpPr bwMode="auto">
            <a:xfrm>
              <a:off x="3648" y="1824"/>
              <a:ext cx="292" cy="565"/>
              <a:chOff x="672" y="3408"/>
              <a:chExt cx="244" cy="433"/>
            </a:xfrm>
          </p:grpSpPr>
          <p:sp>
            <p:nvSpPr>
              <p:cNvPr id="91146" name="Rectangle 10"/>
              <p:cNvSpPr>
                <a:spLocks noChangeArrowheads="1"/>
              </p:cNvSpPr>
              <p:nvPr/>
            </p:nvSpPr>
            <p:spPr bwMode="auto">
              <a:xfrm>
                <a:off x="775" y="3476"/>
                <a:ext cx="97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2400" b="1"/>
                  <a:t>&amp;</a:t>
                </a:r>
                <a:endParaRPr lang="ru-RU" sz="2400"/>
              </a:p>
            </p:txBody>
          </p:sp>
          <p:sp>
            <p:nvSpPr>
              <p:cNvPr id="91147" name="Rectangle 11"/>
              <p:cNvSpPr>
                <a:spLocks noChangeArrowheads="1"/>
              </p:cNvSpPr>
              <p:nvPr/>
            </p:nvSpPr>
            <p:spPr bwMode="auto">
              <a:xfrm>
                <a:off x="672" y="3408"/>
                <a:ext cx="244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1148" name="Group 12"/>
            <p:cNvGrpSpPr>
              <a:grpSpLocks/>
            </p:cNvGrpSpPr>
            <p:nvPr/>
          </p:nvGrpSpPr>
          <p:grpSpPr bwMode="auto">
            <a:xfrm>
              <a:off x="4368" y="1248"/>
              <a:ext cx="291" cy="565"/>
              <a:chOff x="1798" y="3423"/>
              <a:chExt cx="243" cy="433"/>
            </a:xfrm>
          </p:grpSpPr>
          <p:sp>
            <p:nvSpPr>
              <p:cNvPr id="91149" name="Rectangle 13"/>
              <p:cNvSpPr>
                <a:spLocks noChangeArrowheads="1"/>
              </p:cNvSpPr>
              <p:nvPr/>
            </p:nvSpPr>
            <p:spPr bwMode="auto">
              <a:xfrm>
                <a:off x="1928" y="3423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2400" b="1"/>
                  <a:t>  1</a:t>
                </a:r>
                <a:endParaRPr lang="ru-RU" sz="2400"/>
              </a:p>
            </p:txBody>
          </p:sp>
          <p:sp>
            <p:nvSpPr>
              <p:cNvPr id="91150" name="Rectangle 14"/>
              <p:cNvSpPr>
                <a:spLocks noChangeArrowheads="1"/>
              </p:cNvSpPr>
              <p:nvPr/>
            </p:nvSpPr>
            <p:spPr bwMode="auto">
              <a:xfrm>
                <a:off x="1798" y="3423"/>
                <a:ext cx="243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1151" name="Line 15"/>
            <p:cNvSpPr>
              <a:spLocks noChangeShapeType="1"/>
            </p:cNvSpPr>
            <p:nvPr/>
          </p:nvSpPr>
          <p:spPr bwMode="auto">
            <a:xfrm flipV="1">
              <a:off x="3216" y="1392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52" name="Line 16"/>
            <p:cNvSpPr>
              <a:spLocks noChangeShapeType="1"/>
            </p:cNvSpPr>
            <p:nvPr/>
          </p:nvSpPr>
          <p:spPr bwMode="auto">
            <a:xfrm>
              <a:off x="3264" y="1968"/>
              <a:ext cx="3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53" name="Line 17"/>
            <p:cNvSpPr>
              <a:spLocks noChangeShapeType="1"/>
            </p:cNvSpPr>
            <p:nvPr/>
          </p:nvSpPr>
          <p:spPr bwMode="auto">
            <a:xfrm>
              <a:off x="3264" y="2208"/>
              <a:ext cx="3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54" name="Line 18"/>
            <p:cNvSpPr>
              <a:spLocks noChangeShapeType="1"/>
            </p:cNvSpPr>
            <p:nvPr/>
          </p:nvSpPr>
          <p:spPr bwMode="auto">
            <a:xfrm>
              <a:off x="4176" y="1632"/>
              <a:ext cx="1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55" name="Line 19"/>
            <p:cNvSpPr>
              <a:spLocks noChangeShapeType="1"/>
            </p:cNvSpPr>
            <p:nvPr/>
          </p:nvSpPr>
          <p:spPr bwMode="auto">
            <a:xfrm>
              <a:off x="4176" y="1632"/>
              <a:ext cx="0" cy="4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56" name="Line 20"/>
            <p:cNvSpPr>
              <a:spLocks noChangeShapeType="1"/>
            </p:cNvSpPr>
            <p:nvPr/>
          </p:nvSpPr>
          <p:spPr bwMode="auto">
            <a:xfrm flipH="1">
              <a:off x="3936" y="2064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57" name="Line 21"/>
            <p:cNvSpPr>
              <a:spLocks noChangeShapeType="1"/>
            </p:cNvSpPr>
            <p:nvPr/>
          </p:nvSpPr>
          <p:spPr bwMode="auto">
            <a:xfrm>
              <a:off x="465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58" name="Rectangle 22"/>
            <p:cNvSpPr>
              <a:spLocks noChangeArrowheads="1"/>
            </p:cNvSpPr>
            <p:nvPr/>
          </p:nvSpPr>
          <p:spPr bwMode="auto">
            <a:xfrm>
              <a:off x="3120" y="1152"/>
              <a:ext cx="118" cy="17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2400" b="1"/>
                <a:t>a</a:t>
              </a:r>
              <a:endParaRPr lang="ru-RU" sz="2400"/>
            </a:p>
          </p:txBody>
        </p:sp>
        <p:sp>
          <p:nvSpPr>
            <p:cNvPr id="91159" name="Rectangle 23"/>
            <p:cNvSpPr>
              <a:spLocks noChangeArrowheads="1"/>
            </p:cNvSpPr>
            <p:nvPr/>
          </p:nvSpPr>
          <p:spPr bwMode="auto">
            <a:xfrm>
              <a:off x="3120" y="1776"/>
              <a:ext cx="117" cy="17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2400" b="1"/>
                <a:t>b</a:t>
              </a:r>
              <a:endParaRPr lang="ru-RU" sz="2400"/>
            </a:p>
          </p:txBody>
        </p:sp>
        <p:sp>
          <p:nvSpPr>
            <p:cNvPr id="91160" name="Rectangle 24"/>
            <p:cNvSpPr>
              <a:spLocks noChangeArrowheads="1"/>
            </p:cNvSpPr>
            <p:nvPr/>
          </p:nvSpPr>
          <p:spPr bwMode="auto">
            <a:xfrm>
              <a:off x="3120" y="2064"/>
              <a:ext cx="118" cy="17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2400" b="1"/>
                <a:t>c</a:t>
              </a:r>
              <a:endParaRPr lang="ru-RU" sz="2400"/>
            </a:p>
          </p:txBody>
        </p:sp>
        <p:sp>
          <p:nvSpPr>
            <p:cNvPr id="91161" name="Rectangle 25"/>
            <p:cNvSpPr>
              <a:spLocks noChangeArrowheads="1"/>
            </p:cNvSpPr>
            <p:nvPr/>
          </p:nvSpPr>
          <p:spPr bwMode="auto">
            <a:xfrm>
              <a:off x="4848" y="1248"/>
              <a:ext cx="291" cy="565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62" name="Oval 26"/>
            <p:cNvSpPr>
              <a:spLocks noChangeArrowheads="1"/>
            </p:cNvSpPr>
            <p:nvPr/>
          </p:nvSpPr>
          <p:spPr bwMode="auto">
            <a:xfrm>
              <a:off x="5136" y="1488"/>
              <a:ext cx="48" cy="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63" name="Line 27"/>
            <p:cNvSpPr>
              <a:spLocks noChangeShapeType="1"/>
            </p:cNvSpPr>
            <p:nvPr/>
          </p:nvSpPr>
          <p:spPr bwMode="auto">
            <a:xfrm>
              <a:off x="5184" y="15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1165" name="Text Box 29"/>
          <p:cNvSpPr txBox="1">
            <a:spLocks noChangeArrowheads="1"/>
          </p:cNvSpPr>
          <p:nvPr/>
        </p:nvSpPr>
        <p:spPr bwMode="auto">
          <a:xfrm>
            <a:off x="2133600" y="3048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Самостоятельная работа</a:t>
            </a:r>
          </a:p>
        </p:txBody>
      </p:sp>
      <p:sp>
        <p:nvSpPr>
          <p:cNvPr id="91166" name="Rectangle 30"/>
          <p:cNvSpPr>
            <a:spLocks noChangeArrowheads="1"/>
          </p:cNvSpPr>
          <p:nvPr/>
        </p:nvSpPr>
        <p:spPr bwMode="auto">
          <a:xfrm>
            <a:off x="304800" y="3200400"/>
            <a:ext cx="868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Составить логическую схему</a:t>
            </a:r>
            <a:r>
              <a:rPr lang="ru-RU" sz="2000" b="1">
                <a:latin typeface="Times New Roman" pitchFamily="18" charset="0"/>
              </a:rPr>
              <a:t>, соответствующую логическому выражению, и найти значение логического выражения: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>
              <a:latin typeface="Times New Roman" pitchFamily="18" charset="0"/>
            </a:endParaRPr>
          </a:p>
        </p:txBody>
      </p:sp>
      <p:sp>
        <p:nvSpPr>
          <p:cNvPr id="91168" name="Rectangle 32"/>
          <p:cNvSpPr>
            <a:spLocks noChangeArrowheads="1"/>
          </p:cNvSpPr>
          <p:nvPr/>
        </p:nvSpPr>
        <p:spPr bwMode="auto">
          <a:xfrm>
            <a:off x="228600" y="990600"/>
            <a:ext cx="868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Составить логическую схему</a:t>
            </a:r>
            <a:r>
              <a:rPr lang="ru-RU" sz="2000" b="1">
                <a:latin typeface="Times New Roman" pitchFamily="18" charset="0"/>
              </a:rPr>
              <a:t>, соответствующую логическому выражению, и найти значение логического выражения: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>
              <a:latin typeface="Times New Roman" pitchFamily="18" charset="0"/>
            </a:endParaRPr>
          </a:p>
        </p:txBody>
      </p:sp>
      <p:graphicFrame>
        <p:nvGraphicFramePr>
          <p:cNvPr id="91169" name="Object 33"/>
          <p:cNvGraphicFramePr>
            <a:graphicFrameLocks noChangeAspect="1"/>
          </p:cNvGraphicFramePr>
          <p:nvPr/>
        </p:nvGraphicFramePr>
        <p:xfrm>
          <a:off x="1371600" y="1905000"/>
          <a:ext cx="3276600" cy="1031875"/>
        </p:xfrm>
        <a:graphic>
          <a:graphicData uri="http://schemas.openxmlformats.org/presentationml/2006/ole">
            <p:oleObj spid="_x0000_s91169" name="Формула" r:id="rId4" imgW="685800" imgH="215640" progId="Equation.3">
              <p:embed/>
            </p:oleObj>
          </a:graphicData>
        </a:graphic>
      </p:graphicFrame>
      <p:sp>
        <p:nvSpPr>
          <p:cNvPr id="91170" name="Text Box 34"/>
          <p:cNvSpPr txBox="1">
            <a:spLocks noChangeArrowheads="1"/>
          </p:cNvSpPr>
          <p:nvPr/>
        </p:nvSpPr>
        <p:spPr bwMode="auto">
          <a:xfrm>
            <a:off x="5029200" y="22098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если 	А=0, </a:t>
            </a:r>
            <a:r>
              <a:rPr lang="en-US" sz="2400" b="1">
                <a:latin typeface="Times New Roman" pitchFamily="18" charset="0"/>
              </a:rPr>
              <a:t>B=</a:t>
            </a:r>
            <a:r>
              <a:rPr lang="ru-RU" sz="2400" b="1">
                <a:latin typeface="Times New Roman" pitchFamily="18" charset="0"/>
              </a:rPr>
              <a:t>0,</a:t>
            </a:r>
            <a:r>
              <a:rPr lang="en-US" sz="2400" b="1">
                <a:latin typeface="Times New Roman" pitchFamily="18" charset="0"/>
              </a:rPr>
              <a:t> C=1</a:t>
            </a:r>
            <a:endParaRPr lang="ru-RU" sz="2400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2895600" y="14478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1703" name="Text Box 23"/>
          <p:cNvSpPr txBox="1">
            <a:spLocks noChangeArrowheads="1"/>
          </p:cNvSpPr>
          <p:nvPr/>
        </p:nvSpPr>
        <p:spPr bwMode="auto">
          <a:xfrm>
            <a:off x="1905000" y="2286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latin typeface="Times New Roman" pitchFamily="18" charset="0"/>
              </a:rPr>
              <a:t>Домашнее задание:</a:t>
            </a:r>
          </a:p>
        </p:txBody>
      </p:sp>
      <p:sp>
        <p:nvSpPr>
          <p:cNvPr id="71705" name="Rectangle 25"/>
          <p:cNvSpPr>
            <a:spLocks noChangeArrowheads="1"/>
          </p:cNvSpPr>
          <p:nvPr/>
        </p:nvSpPr>
        <p:spPr bwMode="auto">
          <a:xfrm>
            <a:off x="304800" y="3200400"/>
            <a:ext cx="868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Составить логическую схему</a:t>
            </a:r>
            <a:r>
              <a:rPr lang="ru-RU" sz="2000" b="1">
                <a:latin typeface="Times New Roman" pitchFamily="18" charset="0"/>
              </a:rPr>
              <a:t>, соответствующую логическому выражению, и найти значение логического выражения: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>
              <a:latin typeface="Times New Roman" pitchFamily="18" charset="0"/>
            </a:endParaRPr>
          </a:p>
        </p:txBody>
      </p:sp>
      <p:graphicFrame>
        <p:nvGraphicFramePr>
          <p:cNvPr id="71706" name="Object 26"/>
          <p:cNvGraphicFramePr>
            <a:graphicFrameLocks noChangeAspect="1"/>
          </p:cNvGraphicFramePr>
          <p:nvPr/>
        </p:nvGraphicFramePr>
        <p:xfrm>
          <a:off x="304800" y="3962400"/>
          <a:ext cx="3886200" cy="568325"/>
        </p:xfrm>
        <a:graphic>
          <a:graphicData uri="http://schemas.openxmlformats.org/presentationml/2006/ole">
            <p:oleObj spid="_x0000_s71706" name="Формула" r:id="rId3" imgW="1650960" imgH="241200" progId="Equation.3">
              <p:embed/>
            </p:oleObj>
          </a:graphicData>
        </a:graphic>
      </p:graphicFrame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5029200" y="40386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если 	А=1, </a:t>
            </a:r>
            <a:r>
              <a:rPr lang="en-US" sz="2400">
                <a:latin typeface="Times New Roman" pitchFamily="18" charset="0"/>
              </a:rPr>
              <a:t>B=</a:t>
            </a:r>
            <a:r>
              <a:rPr lang="ru-RU" sz="2400">
                <a:latin typeface="Times New Roman" pitchFamily="18" charset="0"/>
              </a:rPr>
              <a:t>0,</a:t>
            </a:r>
            <a:r>
              <a:rPr lang="en-US" sz="2400">
                <a:latin typeface="Times New Roman" pitchFamily="18" charset="0"/>
              </a:rPr>
              <a:t> C=1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685800" y="45720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Построить логические выражения по логическим схемам:</a:t>
            </a:r>
          </a:p>
        </p:txBody>
      </p:sp>
      <p:grpSp>
        <p:nvGrpSpPr>
          <p:cNvPr id="71753" name="Group 73"/>
          <p:cNvGrpSpPr>
            <a:grpSpLocks/>
          </p:cNvGrpSpPr>
          <p:nvPr/>
        </p:nvGrpSpPr>
        <p:grpSpPr bwMode="auto">
          <a:xfrm>
            <a:off x="4800600" y="5105400"/>
            <a:ext cx="3505200" cy="1524000"/>
            <a:chOff x="96" y="2352"/>
            <a:chExt cx="2208" cy="960"/>
          </a:xfrm>
        </p:grpSpPr>
        <p:grpSp>
          <p:nvGrpSpPr>
            <p:cNvPr id="71752" name="Group 72"/>
            <p:cNvGrpSpPr>
              <a:grpSpLocks/>
            </p:cNvGrpSpPr>
            <p:nvPr/>
          </p:nvGrpSpPr>
          <p:grpSpPr bwMode="auto">
            <a:xfrm>
              <a:off x="96" y="2352"/>
              <a:ext cx="2208" cy="960"/>
              <a:chOff x="96" y="2352"/>
              <a:chExt cx="2208" cy="960"/>
            </a:xfrm>
          </p:grpSpPr>
          <p:sp>
            <p:nvSpPr>
              <p:cNvPr id="71751" name="Rectangle 71"/>
              <p:cNvSpPr>
                <a:spLocks noChangeArrowheads="1"/>
              </p:cNvSpPr>
              <p:nvPr/>
            </p:nvSpPr>
            <p:spPr bwMode="auto">
              <a:xfrm>
                <a:off x="96" y="2352"/>
                <a:ext cx="2208" cy="96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1750" name="Group 70"/>
              <p:cNvGrpSpPr>
                <a:grpSpLocks/>
              </p:cNvGrpSpPr>
              <p:nvPr/>
            </p:nvGrpSpPr>
            <p:grpSpPr bwMode="auto">
              <a:xfrm>
                <a:off x="144" y="2496"/>
                <a:ext cx="2064" cy="724"/>
                <a:chOff x="144" y="2496"/>
                <a:chExt cx="2064" cy="724"/>
              </a:xfrm>
            </p:grpSpPr>
            <p:sp>
              <p:nvSpPr>
                <p:cNvPr id="71712" name="Rectangle 32"/>
                <p:cNvSpPr>
                  <a:spLocks noChangeArrowheads="1"/>
                </p:cNvSpPr>
                <p:nvPr/>
              </p:nvSpPr>
              <p:spPr bwMode="auto">
                <a:xfrm>
                  <a:off x="1784" y="2511"/>
                  <a:ext cx="98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  1</a:t>
                  </a:r>
                  <a:endParaRPr lang="ru-RU"/>
                </a:p>
              </p:txBody>
            </p:sp>
            <p:sp>
              <p:nvSpPr>
                <p:cNvPr id="71713" name="Rectangle 33"/>
                <p:cNvSpPr>
                  <a:spLocks noChangeArrowheads="1"/>
                </p:cNvSpPr>
                <p:nvPr/>
              </p:nvSpPr>
              <p:spPr bwMode="auto">
                <a:xfrm>
                  <a:off x="972" y="2817"/>
                  <a:ext cx="97" cy="13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  1</a:t>
                  </a:r>
                  <a:endParaRPr lang="ru-RU"/>
                </a:p>
              </p:txBody>
            </p:sp>
            <p:sp>
              <p:nvSpPr>
                <p:cNvPr id="71714" name="Rectangle 34"/>
                <p:cNvSpPr>
                  <a:spLocks noChangeArrowheads="1"/>
                </p:cNvSpPr>
                <p:nvPr/>
              </p:nvSpPr>
              <p:spPr bwMode="auto">
                <a:xfrm>
                  <a:off x="144" y="2496"/>
                  <a:ext cx="98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a</a:t>
                  </a:r>
                  <a:endParaRPr lang="ru-RU"/>
                </a:p>
              </p:txBody>
            </p:sp>
            <p:sp>
              <p:nvSpPr>
                <p:cNvPr id="71715" name="Rectangle 35"/>
                <p:cNvSpPr>
                  <a:spLocks noChangeArrowheads="1"/>
                </p:cNvSpPr>
                <p:nvPr/>
              </p:nvSpPr>
              <p:spPr bwMode="auto">
                <a:xfrm>
                  <a:off x="631" y="2564"/>
                  <a:ext cx="97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&amp;</a:t>
                  </a:r>
                  <a:endParaRPr lang="ru-RU"/>
                </a:p>
              </p:txBody>
            </p:sp>
            <p:sp>
              <p:nvSpPr>
                <p:cNvPr id="71719" name="Rectangle 39"/>
                <p:cNvSpPr>
                  <a:spLocks noChangeArrowheads="1"/>
                </p:cNvSpPr>
                <p:nvPr/>
              </p:nvSpPr>
              <p:spPr bwMode="auto">
                <a:xfrm>
                  <a:off x="144" y="2688"/>
                  <a:ext cx="98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b</a:t>
                  </a:r>
                  <a:endParaRPr lang="ru-RU"/>
                </a:p>
              </p:txBody>
            </p:sp>
            <p:sp>
              <p:nvSpPr>
                <p:cNvPr id="71720" name="Rectangle 40"/>
                <p:cNvSpPr>
                  <a:spLocks noChangeArrowheads="1"/>
                </p:cNvSpPr>
                <p:nvPr/>
              </p:nvSpPr>
              <p:spPr bwMode="auto">
                <a:xfrm>
                  <a:off x="192" y="2952"/>
                  <a:ext cx="98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c</a:t>
                  </a:r>
                  <a:endParaRPr lang="ru-RU"/>
                </a:p>
              </p:txBody>
            </p:sp>
            <p:sp>
              <p:nvSpPr>
                <p:cNvPr id="71726" name="Rectangle 46"/>
                <p:cNvSpPr>
                  <a:spLocks noChangeArrowheads="1"/>
                </p:cNvSpPr>
                <p:nvPr/>
              </p:nvSpPr>
              <p:spPr bwMode="auto">
                <a:xfrm>
                  <a:off x="528" y="2496"/>
                  <a:ext cx="244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27" name="Rectangle 47"/>
                <p:cNvSpPr>
                  <a:spLocks noChangeArrowheads="1"/>
                </p:cNvSpPr>
                <p:nvPr/>
              </p:nvSpPr>
              <p:spPr bwMode="auto">
                <a:xfrm>
                  <a:off x="1654" y="2511"/>
                  <a:ext cx="243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32" name="Rectangle 52"/>
                <p:cNvSpPr>
                  <a:spLocks noChangeArrowheads="1"/>
                </p:cNvSpPr>
                <p:nvPr/>
              </p:nvSpPr>
              <p:spPr bwMode="auto">
                <a:xfrm>
                  <a:off x="845" y="2787"/>
                  <a:ext cx="244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33" name="Line 53"/>
                <p:cNvSpPr>
                  <a:spLocks noChangeShapeType="1"/>
                </p:cNvSpPr>
                <p:nvPr/>
              </p:nvSpPr>
              <p:spPr bwMode="auto">
                <a:xfrm>
                  <a:off x="1101" y="2987"/>
                  <a:ext cx="358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sm" len="lg"/>
                  <a:tailEnd type="none" w="sm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36" name="Line 56"/>
                <p:cNvSpPr>
                  <a:spLocks noChangeShapeType="1"/>
                </p:cNvSpPr>
                <p:nvPr/>
              </p:nvSpPr>
              <p:spPr bwMode="auto">
                <a:xfrm>
                  <a:off x="1460" y="2844"/>
                  <a:ext cx="0" cy="133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2" name="Line 62"/>
                <p:cNvSpPr>
                  <a:spLocks noChangeShapeType="1"/>
                </p:cNvSpPr>
                <p:nvPr/>
              </p:nvSpPr>
              <p:spPr bwMode="auto">
                <a:xfrm>
                  <a:off x="240" y="2592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3" name="Line 63"/>
                <p:cNvSpPr>
                  <a:spLocks noChangeShapeType="1"/>
                </p:cNvSpPr>
                <p:nvPr/>
              </p:nvSpPr>
              <p:spPr bwMode="auto">
                <a:xfrm>
                  <a:off x="240" y="2784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4" name="Line 64"/>
                <p:cNvSpPr>
                  <a:spLocks noChangeShapeType="1"/>
                </p:cNvSpPr>
                <p:nvPr/>
              </p:nvSpPr>
              <p:spPr bwMode="auto">
                <a:xfrm>
                  <a:off x="192" y="3072"/>
                  <a:ext cx="6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5" name="Line 65"/>
                <p:cNvSpPr>
                  <a:spLocks noChangeShapeType="1"/>
                </p:cNvSpPr>
                <p:nvPr/>
              </p:nvSpPr>
              <p:spPr bwMode="auto">
                <a:xfrm>
                  <a:off x="336" y="2976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6" name="Line 66"/>
                <p:cNvSpPr>
                  <a:spLocks noChangeShapeType="1"/>
                </p:cNvSpPr>
                <p:nvPr/>
              </p:nvSpPr>
              <p:spPr bwMode="auto">
                <a:xfrm>
                  <a:off x="336" y="2832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7" name="Line 67"/>
                <p:cNvSpPr>
                  <a:spLocks noChangeShapeType="1"/>
                </p:cNvSpPr>
                <p:nvPr/>
              </p:nvSpPr>
              <p:spPr bwMode="auto">
                <a:xfrm>
                  <a:off x="1440" y="283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8" name="Line 68"/>
                <p:cNvSpPr>
                  <a:spLocks noChangeShapeType="1"/>
                </p:cNvSpPr>
                <p:nvPr/>
              </p:nvSpPr>
              <p:spPr bwMode="auto">
                <a:xfrm>
                  <a:off x="768" y="2640"/>
                  <a:ext cx="86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9" name="Line 69"/>
                <p:cNvSpPr>
                  <a:spLocks noChangeShapeType="1"/>
                </p:cNvSpPr>
                <p:nvPr/>
              </p:nvSpPr>
              <p:spPr bwMode="auto">
                <a:xfrm>
                  <a:off x="1920" y="2688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71730" name="Rectangle 50"/>
            <p:cNvSpPr>
              <a:spLocks noChangeArrowheads="1"/>
            </p:cNvSpPr>
            <p:nvPr/>
          </p:nvSpPr>
          <p:spPr bwMode="auto">
            <a:xfrm>
              <a:off x="288" y="2736"/>
              <a:ext cx="88" cy="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ru-RU" sz="1200"/>
                <a:t> </a:t>
              </a:r>
              <a:r>
                <a:rPr lang="ru-RU" sz="1200">
                  <a:sym typeface="Symbol" pitchFamily="18" charset="2"/>
                </a:rPr>
                <a:t></a:t>
              </a:r>
              <a:endParaRPr lang="ru-RU"/>
            </a:p>
          </p:txBody>
        </p:sp>
      </p:grpSp>
      <p:sp>
        <p:nvSpPr>
          <p:cNvPr id="71739" name="Rectangle 59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71810" name="Group 130"/>
          <p:cNvGrpSpPr>
            <a:grpSpLocks/>
          </p:cNvGrpSpPr>
          <p:nvPr/>
        </p:nvGrpSpPr>
        <p:grpSpPr bwMode="auto">
          <a:xfrm>
            <a:off x="457200" y="5105400"/>
            <a:ext cx="3505200" cy="1524000"/>
            <a:chOff x="240" y="3264"/>
            <a:chExt cx="2208" cy="960"/>
          </a:xfrm>
        </p:grpSpPr>
        <p:sp>
          <p:nvSpPr>
            <p:cNvPr id="71756" name="Rectangle 76"/>
            <p:cNvSpPr>
              <a:spLocks noChangeArrowheads="1"/>
            </p:cNvSpPr>
            <p:nvPr/>
          </p:nvSpPr>
          <p:spPr bwMode="auto">
            <a:xfrm>
              <a:off x="240" y="3264"/>
              <a:ext cx="2208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60" name="Rectangle 80"/>
            <p:cNvSpPr>
              <a:spLocks noChangeArrowheads="1"/>
            </p:cNvSpPr>
            <p:nvPr/>
          </p:nvSpPr>
          <p:spPr bwMode="auto">
            <a:xfrm>
              <a:off x="288" y="3408"/>
              <a:ext cx="98" cy="13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1200" b="1"/>
                <a:t>b</a:t>
              </a:r>
              <a:endParaRPr lang="ru-RU"/>
            </a:p>
          </p:txBody>
        </p:sp>
        <p:sp>
          <p:nvSpPr>
            <p:cNvPr id="71762" name="Rectangle 82"/>
            <p:cNvSpPr>
              <a:spLocks noChangeArrowheads="1"/>
            </p:cNvSpPr>
            <p:nvPr/>
          </p:nvSpPr>
          <p:spPr bwMode="auto">
            <a:xfrm>
              <a:off x="288" y="3600"/>
              <a:ext cx="98" cy="13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1200" b="1"/>
                <a:t>c</a:t>
              </a:r>
              <a:endParaRPr lang="ru-RU"/>
            </a:p>
          </p:txBody>
        </p:sp>
        <p:sp>
          <p:nvSpPr>
            <p:cNvPr id="71763" name="Rectangle 83"/>
            <p:cNvSpPr>
              <a:spLocks noChangeArrowheads="1"/>
            </p:cNvSpPr>
            <p:nvPr/>
          </p:nvSpPr>
          <p:spPr bwMode="auto">
            <a:xfrm>
              <a:off x="336" y="3864"/>
              <a:ext cx="98" cy="13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1200" b="1"/>
                <a:t>a</a:t>
              </a:r>
              <a:endParaRPr lang="ru-RU"/>
            </a:p>
          </p:txBody>
        </p:sp>
        <p:grpSp>
          <p:nvGrpSpPr>
            <p:cNvPr id="71782" name="Group 102"/>
            <p:cNvGrpSpPr>
              <a:grpSpLocks/>
            </p:cNvGrpSpPr>
            <p:nvPr/>
          </p:nvGrpSpPr>
          <p:grpSpPr bwMode="auto">
            <a:xfrm>
              <a:off x="672" y="3408"/>
              <a:ext cx="244" cy="433"/>
              <a:chOff x="672" y="3408"/>
              <a:chExt cx="244" cy="433"/>
            </a:xfrm>
          </p:grpSpPr>
          <p:sp>
            <p:nvSpPr>
              <p:cNvPr id="71761" name="Rectangle 81"/>
              <p:cNvSpPr>
                <a:spLocks noChangeArrowheads="1"/>
              </p:cNvSpPr>
              <p:nvPr/>
            </p:nvSpPr>
            <p:spPr bwMode="auto">
              <a:xfrm>
                <a:off x="775" y="3476"/>
                <a:ext cx="97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1200" b="1"/>
                  <a:t>&amp;</a:t>
                </a:r>
                <a:endParaRPr lang="ru-RU"/>
              </a:p>
            </p:txBody>
          </p:sp>
          <p:sp>
            <p:nvSpPr>
              <p:cNvPr id="71764" name="Rectangle 84"/>
              <p:cNvSpPr>
                <a:spLocks noChangeArrowheads="1"/>
              </p:cNvSpPr>
              <p:nvPr/>
            </p:nvSpPr>
            <p:spPr bwMode="auto">
              <a:xfrm>
                <a:off x="672" y="3408"/>
                <a:ext cx="244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786" name="Group 106"/>
            <p:cNvGrpSpPr>
              <a:grpSpLocks/>
            </p:cNvGrpSpPr>
            <p:nvPr/>
          </p:nvGrpSpPr>
          <p:grpSpPr bwMode="auto">
            <a:xfrm>
              <a:off x="1798" y="3423"/>
              <a:ext cx="243" cy="433"/>
              <a:chOff x="1798" y="3423"/>
              <a:chExt cx="243" cy="433"/>
            </a:xfrm>
          </p:grpSpPr>
          <p:sp>
            <p:nvSpPr>
              <p:cNvPr id="71758" name="Rectangle 78"/>
              <p:cNvSpPr>
                <a:spLocks noChangeArrowheads="1"/>
              </p:cNvSpPr>
              <p:nvPr/>
            </p:nvSpPr>
            <p:spPr bwMode="auto">
              <a:xfrm>
                <a:off x="1928" y="3423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1200" b="1"/>
                  <a:t>  1</a:t>
                </a:r>
                <a:endParaRPr lang="ru-RU"/>
              </a:p>
            </p:txBody>
          </p:sp>
          <p:sp>
            <p:nvSpPr>
              <p:cNvPr id="71765" name="Rectangle 85"/>
              <p:cNvSpPr>
                <a:spLocks noChangeArrowheads="1"/>
              </p:cNvSpPr>
              <p:nvPr/>
            </p:nvSpPr>
            <p:spPr bwMode="auto">
              <a:xfrm>
                <a:off x="1798" y="3423"/>
                <a:ext cx="243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1766" name="Rectangle 86"/>
            <p:cNvSpPr>
              <a:spLocks noChangeArrowheads="1"/>
            </p:cNvSpPr>
            <p:nvPr/>
          </p:nvSpPr>
          <p:spPr bwMode="auto">
            <a:xfrm>
              <a:off x="989" y="3699"/>
              <a:ext cx="244" cy="433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67" name="Line 87"/>
            <p:cNvSpPr>
              <a:spLocks noChangeShapeType="1"/>
            </p:cNvSpPr>
            <p:nvPr/>
          </p:nvSpPr>
          <p:spPr bwMode="auto">
            <a:xfrm>
              <a:off x="1245" y="3899"/>
              <a:ext cx="35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lg"/>
              <a:tailEnd type="none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68" name="Line 88"/>
            <p:cNvSpPr>
              <a:spLocks noChangeShapeType="1"/>
            </p:cNvSpPr>
            <p:nvPr/>
          </p:nvSpPr>
          <p:spPr bwMode="auto">
            <a:xfrm>
              <a:off x="1604" y="3756"/>
              <a:ext cx="0" cy="13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69" name="Line 89"/>
            <p:cNvSpPr>
              <a:spLocks noChangeShapeType="1"/>
            </p:cNvSpPr>
            <p:nvPr/>
          </p:nvSpPr>
          <p:spPr bwMode="auto">
            <a:xfrm>
              <a:off x="384" y="3504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0" name="Line 90"/>
            <p:cNvSpPr>
              <a:spLocks noChangeShapeType="1"/>
            </p:cNvSpPr>
            <p:nvPr/>
          </p:nvSpPr>
          <p:spPr bwMode="auto">
            <a:xfrm>
              <a:off x="384" y="369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1" name="Line 91"/>
            <p:cNvSpPr>
              <a:spLocks noChangeShapeType="1"/>
            </p:cNvSpPr>
            <p:nvPr/>
          </p:nvSpPr>
          <p:spPr bwMode="auto">
            <a:xfrm>
              <a:off x="336" y="3984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4" name="Line 94"/>
            <p:cNvSpPr>
              <a:spLocks noChangeShapeType="1"/>
            </p:cNvSpPr>
            <p:nvPr/>
          </p:nvSpPr>
          <p:spPr bwMode="auto">
            <a:xfrm>
              <a:off x="158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5" name="Line 95"/>
            <p:cNvSpPr>
              <a:spLocks noChangeShapeType="1"/>
            </p:cNvSpPr>
            <p:nvPr/>
          </p:nvSpPr>
          <p:spPr bwMode="auto">
            <a:xfrm>
              <a:off x="912" y="3552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6" name="Line 96"/>
            <p:cNvSpPr>
              <a:spLocks noChangeShapeType="1"/>
            </p:cNvSpPr>
            <p:nvPr/>
          </p:nvSpPr>
          <p:spPr bwMode="auto">
            <a:xfrm>
              <a:off x="2064" y="360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8" name="Oval 98"/>
            <p:cNvSpPr>
              <a:spLocks noChangeArrowheads="1"/>
            </p:cNvSpPr>
            <p:nvPr/>
          </p:nvSpPr>
          <p:spPr bwMode="auto">
            <a:xfrm>
              <a:off x="1248" y="3888"/>
              <a:ext cx="48" cy="4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780" name="Rectangle 100"/>
          <p:cNvSpPr>
            <a:spLocks noChangeArrowheads="1"/>
          </p:cNvSpPr>
          <p:nvPr/>
        </p:nvSpPr>
        <p:spPr bwMode="auto">
          <a:xfrm>
            <a:off x="152400" y="7620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000" b="1">
                <a:latin typeface="Times New Roman" pitchFamily="18" charset="0"/>
              </a:rPr>
              <a:t>В предложенных схемах запишите формулы выходных сигналов каждого логического элемента.</a:t>
            </a:r>
          </a:p>
        </p:txBody>
      </p:sp>
      <p:grpSp>
        <p:nvGrpSpPr>
          <p:cNvPr id="71809" name="Group 129"/>
          <p:cNvGrpSpPr>
            <a:grpSpLocks/>
          </p:cNvGrpSpPr>
          <p:nvPr/>
        </p:nvGrpSpPr>
        <p:grpSpPr bwMode="auto">
          <a:xfrm>
            <a:off x="2438400" y="1447800"/>
            <a:ext cx="3886200" cy="1752600"/>
            <a:chOff x="528" y="912"/>
            <a:chExt cx="2448" cy="1104"/>
          </a:xfrm>
        </p:grpSpPr>
        <p:sp>
          <p:nvSpPr>
            <p:cNvPr id="71808" name="Rectangle 128"/>
            <p:cNvSpPr>
              <a:spLocks noChangeArrowheads="1"/>
            </p:cNvSpPr>
            <p:nvPr/>
          </p:nvSpPr>
          <p:spPr bwMode="auto">
            <a:xfrm>
              <a:off x="528" y="912"/>
              <a:ext cx="2448" cy="11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807" name="Group 127"/>
            <p:cNvGrpSpPr>
              <a:grpSpLocks/>
            </p:cNvGrpSpPr>
            <p:nvPr/>
          </p:nvGrpSpPr>
          <p:grpSpPr bwMode="auto">
            <a:xfrm>
              <a:off x="624" y="912"/>
              <a:ext cx="2304" cy="1057"/>
              <a:chOff x="624" y="912"/>
              <a:chExt cx="2304" cy="1057"/>
            </a:xfrm>
          </p:grpSpPr>
          <p:grpSp>
            <p:nvGrpSpPr>
              <p:cNvPr id="71783" name="Group 103"/>
              <p:cNvGrpSpPr>
                <a:grpSpLocks/>
              </p:cNvGrpSpPr>
              <p:nvPr/>
            </p:nvGrpSpPr>
            <p:grpSpPr bwMode="auto">
              <a:xfrm>
                <a:off x="1248" y="1008"/>
                <a:ext cx="244" cy="433"/>
                <a:chOff x="672" y="3408"/>
                <a:chExt cx="244" cy="433"/>
              </a:xfrm>
            </p:grpSpPr>
            <p:sp>
              <p:nvSpPr>
                <p:cNvPr id="71784" name="Rectangle 104"/>
                <p:cNvSpPr>
                  <a:spLocks noChangeArrowheads="1"/>
                </p:cNvSpPr>
                <p:nvPr/>
              </p:nvSpPr>
              <p:spPr bwMode="auto">
                <a:xfrm>
                  <a:off x="775" y="3476"/>
                  <a:ext cx="97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&amp;</a:t>
                  </a:r>
                  <a:endParaRPr lang="ru-RU"/>
                </a:p>
              </p:txBody>
            </p:sp>
            <p:sp>
              <p:nvSpPr>
                <p:cNvPr id="71785" name="Rectangle 105"/>
                <p:cNvSpPr>
                  <a:spLocks noChangeArrowheads="1"/>
                </p:cNvSpPr>
                <p:nvPr/>
              </p:nvSpPr>
              <p:spPr bwMode="auto">
                <a:xfrm>
                  <a:off x="672" y="3408"/>
                  <a:ext cx="244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787" name="Group 107"/>
              <p:cNvGrpSpPr>
                <a:grpSpLocks/>
              </p:cNvGrpSpPr>
              <p:nvPr/>
            </p:nvGrpSpPr>
            <p:grpSpPr bwMode="auto">
              <a:xfrm>
                <a:off x="1680" y="1536"/>
                <a:ext cx="243" cy="433"/>
                <a:chOff x="1798" y="3423"/>
                <a:chExt cx="243" cy="433"/>
              </a:xfrm>
            </p:grpSpPr>
            <p:sp>
              <p:nvSpPr>
                <p:cNvPr id="71788" name="Rectangle 108"/>
                <p:cNvSpPr>
                  <a:spLocks noChangeArrowheads="1"/>
                </p:cNvSpPr>
                <p:nvPr/>
              </p:nvSpPr>
              <p:spPr bwMode="auto">
                <a:xfrm>
                  <a:off x="1928" y="3423"/>
                  <a:ext cx="98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  1</a:t>
                  </a:r>
                  <a:endParaRPr lang="ru-RU"/>
                </a:p>
              </p:txBody>
            </p:sp>
            <p:sp>
              <p:nvSpPr>
                <p:cNvPr id="7178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798" y="3423"/>
                  <a:ext cx="243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790" name="Group 110"/>
              <p:cNvGrpSpPr>
                <a:grpSpLocks/>
              </p:cNvGrpSpPr>
              <p:nvPr/>
            </p:nvGrpSpPr>
            <p:grpSpPr bwMode="auto">
              <a:xfrm>
                <a:off x="2304" y="1104"/>
                <a:ext cx="243" cy="433"/>
                <a:chOff x="1798" y="3423"/>
                <a:chExt cx="243" cy="433"/>
              </a:xfrm>
            </p:grpSpPr>
            <p:sp>
              <p:nvSpPr>
                <p:cNvPr id="7179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928" y="3423"/>
                  <a:ext cx="98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  1</a:t>
                  </a:r>
                  <a:endParaRPr lang="ru-RU"/>
                </a:p>
              </p:txBody>
            </p:sp>
            <p:sp>
              <p:nvSpPr>
                <p:cNvPr id="71792" name="Rectangle 112"/>
                <p:cNvSpPr>
                  <a:spLocks noChangeArrowheads="1"/>
                </p:cNvSpPr>
                <p:nvPr/>
              </p:nvSpPr>
              <p:spPr bwMode="auto">
                <a:xfrm>
                  <a:off x="1798" y="3423"/>
                  <a:ext cx="243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71794" name="Line 114"/>
              <p:cNvSpPr>
                <a:spLocks noChangeShapeType="1"/>
              </p:cNvSpPr>
              <p:nvPr/>
            </p:nvSpPr>
            <p:spPr bwMode="auto">
              <a:xfrm>
                <a:off x="768" y="110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5" name="Line 115"/>
              <p:cNvSpPr>
                <a:spLocks noChangeShapeType="1"/>
              </p:cNvSpPr>
              <p:nvPr/>
            </p:nvSpPr>
            <p:spPr bwMode="auto">
              <a:xfrm>
                <a:off x="1488" y="120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6" name="Line 116"/>
              <p:cNvSpPr>
                <a:spLocks noChangeShapeType="1"/>
              </p:cNvSpPr>
              <p:nvPr/>
            </p:nvSpPr>
            <p:spPr bwMode="auto">
              <a:xfrm>
                <a:off x="1200" y="163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7" name="Line 117"/>
              <p:cNvSpPr>
                <a:spLocks noChangeShapeType="1"/>
              </p:cNvSpPr>
              <p:nvPr/>
            </p:nvSpPr>
            <p:spPr bwMode="auto">
              <a:xfrm>
                <a:off x="1200" y="182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8" name="Line 118"/>
              <p:cNvSpPr>
                <a:spLocks noChangeShapeType="1"/>
              </p:cNvSpPr>
              <p:nvPr/>
            </p:nvSpPr>
            <p:spPr bwMode="auto">
              <a:xfrm>
                <a:off x="768" y="1200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9" name="Line 119"/>
              <p:cNvSpPr>
                <a:spLocks noChangeShapeType="1"/>
              </p:cNvSpPr>
              <p:nvPr/>
            </p:nvSpPr>
            <p:spPr bwMode="auto">
              <a:xfrm>
                <a:off x="2112" y="139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0" name="Line 120"/>
              <p:cNvSpPr>
                <a:spLocks noChangeShapeType="1"/>
              </p:cNvSpPr>
              <p:nvPr/>
            </p:nvSpPr>
            <p:spPr bwMode="auto">
              <a:xfrm>
                <a:off x="2112" y="1392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1" name="Line 121"/>
              <p:cNvSpPr>
                <a:spLocks noChangeShapeType="1"/>
              </p:cNvSpPr>
              <p:nvPr/>
            </p:nvSpPr>
            <p:spPr bwMode="auto">
              <a:xfrm flipH="1">
                <a:off x="1920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2" name="Line 122"/>
              <p:cNvSpPr>
                <a:spLocks noChangeShapeType="1"/>
              </p:cNvSpPr>
              <p:nvPr/>
            </p:nvSpPr>
            <p:spPr bwMode="auto">
              <a:xfrm>
                <a:off x="2544" y="1296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3" name="Rectangle 123"/>
              <p:cNvSpPr>
                <a:spLocks noChangeArrowheads="1"/>
              </p:cNvSpPr>
              <p:nvPr/>
            </p:nvSpPr>
            <p:spPr bwMode="auto">
              <a:xfrm>
                <a:off x="672" y="912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en-US" sz="1200" b="1"/>
                  <a:t>a</a:t>
                </a:r>
                <a:endParaRPr lang="ru-RU"/>
              </a:p>
            </p:txBody>
          </p:sp>
          <p:sp>
            <p:nvSpPr>
              <p:cNvPr id="71804" name="Rectangle 124"/>
              <p:cNvSpPr>
                <a:spLocks noChangeArrowheads="1"/>
              </p:cNvSpPr>
              <p:nvPr/>
            </p:nvSpPr>
            <p:spPr bwMode="auto">
              <a:xfrm>
                <a:off x="624" y="1104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en-US" sz="1200" b="1"/>
                  <a:t>b</a:t>
                </a:r>
                <a:endParaRPr lang="ru-RU"/>
              </a:p>
            </p:txBody>
          </p:sp>
          <p:sp>
            <p:nvSpPr>
              <p:cNvPr id="71805" name="Rectangle 125"/>
              <p:cNvSpPr>
                <a:spLocks noChangeArrowheads="1"/>
              </p:cNvSpPr>
              <p:nvPr/>
            </p:nvSpPr>
            <p:spPr bwMode="auto">
              <a:xfrm>
                <a:off x="1008" y="1536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en-US" sz="1200" b="1"/>
                  <a:t>c</a:t>
                </a:r>
                <a:endParaRPr lang="ru-RU"/>
              </a:p>
            </p:txBody>
          </p:sp>
          <p:sp>
            <p:nvSpPr>
              <p:cNvPr id="71806" name="Rectangle 12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en-US" sz="1200" b="1"/>
                  <a:t>d</a:t>
                </a:r>
                <a:endParaRPr lang="ru-RU"/>
              </a:p>
            </p:txBody>
          </p:sp>
        </p:grpSp>
      </p:grp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28600" y="2209800"/>
            <a:ext cx="70104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sz="2000" b="1" dirty="0">
                <a:latin typeface="Times New Roman" pitchFamily="18" charset="0"/>
              </a:rPr>
              <a:t>Ни сна, ни отдыха измученной душе.</a:t>
            </a:r>
          </a:p>
          <a:p>
            <a:pPr eaLnBrk="0" hangingPunct="0"/>
            <a:endParaRPr lang="ru-RU" sz="2000" b="1" dirty="0">
              <a:latin typeface="Times New Roman" pitchFamily="18" charset="0"/>
            </a:endParaRPr>
          </a:p>
          <a:p>
            <a:pPr eaLnBrk="0" hangingPunct="0"/>
            <a:r>
              <a:rPr lang="ru-RU" sz="2000" b="1" dirty="0">
                <a:latin typeface="Times New Roman" pitchFamily="18" charset="0"/>
              </a:rPr>
              <a:t>Что неясно представляешь, то неясно   и высказываешь.</a:t>
            </a:r>
          </a:p>
          <a:p>
            <a:pPr eaLnBrk="0" hangingPunct="0"/>
            <a:endParaRPr lang="ru-RU" sz="2000" b="1" dirty="0">
              <a:latin typeface="Times New Roman" pitchFamily="18" charset="0"/>
            </a:endParaRPr>
          </a:p>
          <a:p>
            <a:pPr eaLnBrk="0" hangingPunct="0"/>
            <a:r>
              <a:rPr lang="ru-RU" sz="2000" b="1" dirty="0">
                <a:latin typeface="Times New Roman" pitchFamily="18" charset="0"/>
                <a:sym typeface="Symbol" pitchFamily="18" charset="2"/>
              </a:rPr>
              <a:t>Если учитель на уроке рассказывает интересно, то ни Маша, ни Саша, ни Аня не будут смотреть в окно.</a:t>
            </a:r>
          </a:p>
          <a:p>
            <a:pPr eaLnBrk="0" hangingPunct="0"/>
            <a:endParaRPr lang="ru-RU" sz="2000" b="1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r>
              <a:rPr lang="ru-RU" sz="2000" b="1" dirty="0">
                <a:latin typeface="Times New Roman" pitchFamily="18" charset="0"/>
                <a:sym typeface="Symbol" pitchFamily="18" charset="2"/>
              </a:rPr>
              <a:t>Неверно, что если солнце светит, то ветер дует только тогда, когда идёт дождь.</a:t>
            </a:r>
          </a:p>
          <a:p>
            <a:pPr eaLnBrk="0" hangingPunct="0"/>
            <a:endParaRPr lang="ru-RU" sz="2000" b="1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2000" b="1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457200" y="8382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latin typeface="Times New Roman" pitchFamily="18" charset="0"/>
              </a:rPr>
              <a:t>Запишите с помощью логических операций каждое составное высказывание.</a:t>
            </a:r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905000" y="2286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latin typeface="Times New Roman" pitchFamily="18" charset="0"/>
              </a:rPr>
              <a:t>Домашнее задание: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E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0" name="Group 2"/>
          <p:cNvGraphicFramePr>
            <a:graphicFrameLocks noGrp="1"/>
          </p:cNvGraphicFramePr>
          <p:nvPr/>
        </p:nvGraphicFramePr>
        <p:xfrm>
          <a:off x="457200" y="152400"/>
          <a:ext cx="8265160" cy="6561142"/>
        </p:xfrm>
        <a:graphic>
          <a:graphicData uri="http://schemas.openxmlformats.org/drawingml/2006/table">
            <a:tbl>
              <a:tblPr/>
              <a:tblGrid>
                <a:gridCol w="208280"/>
                <a:gridCol w="208280"/>
                <a:gridCol w="441325"/>
                <a:gridCol w="396875"/>
                <a:gridCol w="425450"/>
                <a:gridCol w="411163"/>
                <a:gridCol w="412750"/>
                <a:gridCol w="409575"/>
                <a:gridCol w="412750"/>
                <a:gridCol w="411162"/>
                <a:gridCol w="411163"/>
                <a:gridCol w="414337"/>
                <a:gridCol w="407988"/>
                <a:gridCol w="414337"/>
                <a:gridCol w="411163"/>
                <a:gridCol w="411162"/>
                <a:gridCol w="412750"/>
                <a:gridCol w="409575"/>
                <a:gridCol w="412750"/>
                <a:gridCol w="409575"/>
                <a:gridCol w="412750"/>
              </a:tblGrid>
              <a:tr h="406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606" name="Text Box 638"/>
          <p:cNvSpPr txBox="1">
            <a:spLocks noChangeArrowheads="1"/>
          </p:cNvSpPr>
          <p:nvPr/>
        </p:nvSpPr>
        <p:spPr bwMode="auto">
          <a:xfrm>
            <a:off x="457200" y="2667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л  о   г  и  к  а</a:t>
            </a:r>
          </a:p>
        </p:txBody>
      </p:sp>
      <p:sp>
        <p:nvSpPr>
          <p:cNvPr id="84607" name="Text Box 639"/>
          <p:cNvSpPr txBox="1">
            <a:spLocks noChangeArrowheads="1"/>
          </p:cNvSpPr>
          <p:nvPr/>
        </p:nvSpPr>
        <p:spPr bwMode="auto">
          <a:xfrm>
            <a:off x="1219200" y="41148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 э  к   в  и  в  а   л  е  н  т   н  о  с  т   ь</a:t>
            </a:r>
          </a:p>
        </p:txBody>
      </p:sp>
      <p:sp>
        <p:nvSpPr>
          <p:cNvPr id="84608" name="Text Box 640"/>
          <p:cNvSpPr txBox="1">
            <a:spLocks noChangeArrowheads="1"/>
          </p:cNvSpPr>
          <p:nvPr/>
        </p:nvSpPr>
        <p:spPr bwMode="auto">
          <a:xfrm>
            <a:off x="4114800" y="33528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д  и   з  ъ  ю  н  к  ц   и  я</a:t>
            </a:r>
          </a:p>
        </p:txBody>
      </p:sp>
      <p:sp>
        <p:nvSpPr>
          <p:cNvPr id="84609" name="Text Box 641"/>
          <p:cNvSpPr txBox="1">
            <a:spLocks noChangeArrowheads="1"/>
          </p:cNvSpPr>
          <p:nvPr/>
        </p:nvSpPr>
        <p:spPr bwMode="auto">
          <a:xfrm>
            <a:off x="3276600" y="22860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и   м  п  л  и  к   а  ц  и  я</a:t>
            </a:r>
          </a:p>
        </p:txBody>
      </p:sp>
      <p:sp>
        <p:nvSpPr>
          <p:cNvPr id="84610" name="Text Box 642"/>
          <p:cNvSpPr txBox="1">
            <a:spLocks noChangeArrowheads="1"/>
          </p:cNvSpPr>
          <p:nvPr/>
        </p:nvSpPr>
        <p:spPr bwMode="auto">
          <a:xfrm>
            <a:off x="2057400" y="5181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и   с  т  и  н  а</a:t>
            </a:r>
          </a:p>
        </p:txBody>
      </p:sp>
      <p:sp>
        <p:nvSpPr>
          <p:cNvPr id="84611" name="Text Box 643"/>
          <p:cNvSpPr txBox="1">
            <a:spLocks noChangeArrowheads="1"/>
          </p:cNvSpPr>
          <p:nvPr/>
        </p:nvSpPr>
        <p:spPr bwMode="auto">
          <a:xfrm>
            <a:off x="2895600" y="58674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л  о  ж  ь</a:t>
            </a:r>
          </a:p>
        </p:txBody>
      </p:sp>
      <p:sp>
        <p:nvSpPr>
          <p:cNvPr id="84612" name="Text Box 644"/>
          <p:cNvSpPr txBox="1">
            <a:spLocks noChangeArrowheads="1"/>
          </p:cNvSpPr>
          <p:nvPr/>
        </p:nvSpPr>
        <p:spPr bwMode="auto">
          <a:xfrm>
            <a:off x="4572000" y="12192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п   е  р  е  м е  н   н  а  я</a:t>
            </a:r>
          </a:p>
        </p:txBody>
      </p:sp>
      <p:sp>
        <p:nvSpPr>
          <p:cNvPr id="84613" name="Text Box 645"/>
          <p:cNvSpPr txBox="1">
            <a:spLocks noChangeArrowheads="1"/>
          </p:cNvSpPr>
          <p:nvPr/>
        </p:nvSpPr>
        <p:spPr bwMode="auto">
          <a:xfrm>
            <a:off x="4953000" y="76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т  а   б  л  и  ц  а</a:t>
            </a:r>
          </a:p>
        </p:txBody>
      </p:sp>
      <p:grpSp>
        <p:nvGrpSpPr>
          <p:cNvPr id="84614" name="Group 646"/>
          <p:cNvGrpSpPr>
            <a:grpSpLocks/>
          </p:cNvGrpSpPr>
          <p:nvPr/>
        </p:nvGrpSpPr>
        <p:grpSpPr bwMode="auto">
          <a:xfrm>
            <a:off x="2133600" y="1524000"/>
            <a:ext cx="381000" cy="4589463"/>
            <a:chOff x="1344" y="960"/>
            <a:chExt cx="240" cy="2891"/>
          </a:xfrm>
        </p:grpSpPr>
        <p:sp>
          <p:nvSpPr>
            <p:cNvPr id="84615" name="Text Box 647"/>
            <p:cNvSpPr txBox="1">
              <a:spLocks noChangeArrowheads="1"/>
            </p:cNvSpPr>
            <p:nvPr/>
          </p:nvSpPr>
          <p:spPr bwMode="auto">
            <a:xfrm rot="16200000">
              <a:off x="1059" y="1245"/>
              <a:ext cx="809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выс</a:t>
              </a:r>
            </a:p>
          </p:txBody>
        </p:sp>
        <p:sp>
          <p:nvSpPr>
            <p:cNvPr id="84616" name="Text Box 648"/>
            <p:cNvSpPr txBox="1">
              <a:spLocks noChangeArrowheads="1"/>
            </p:cNvSpPr>
            <p:nvPr/>
          </p:nvSpPr>
          <p:spPr bwMode="auto">
            <a:xfrm rot="16200000">
              <a:off x="1059" y="2157"/>
              <a:ext cx="809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азы</a:t>
              </a:r>
            </a:p>
          </p:txBody>
        </p:sp>
        <p:sp>
          <p:nvSpPr>
            <p:cNvPr id="84617" name="Text Box 649"/>
            <p:cNvSpPr txBox="1">
              <a:spLocks noChangeArrowheads="1"/>
            </p:cNvSpPr>
            <p:nvPr/>
          </p:nvSpPr>
          <p:spPr bwMode="auto">
            <a:xfrm rot="16200000">
              <a:off x="1175" y="3001"/>
              <a:ext cx="57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ан</a:t>
              </a:r>
            </a:p>
          </p:txBody>
        </p:sp>
        <p:sp>
          <p:nvSpPr>
            <p:cNvPr id="84618" name="Text Box 650"/>
            <p:cNvSpPr txBox="1">
              <a:spLocks noChangeArrowheads="1"/>
            </p:cNvSpPr>
            <p:nvPr/>
          </p:nvSpPr>
          <p:spPr bwMode="auto">
            <a:xfrm rot="16200000">
              <a:off x="1290" y="3558"/>
              <a:ext cx="347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е</a:t>
              </a:r>
            </a:p>
          </p:txBody>
        </p:sp>
      </p:grpSp>
      <p:grpSp>
        <p:nvGrpSpPr>
          <p:cNvPr id="84619" name="Group 651"/>
          <p:cNvGrpSpPr>
            <a:grpSpLocks/>
          </p:cNvGrpSpPr>
          <p:nvPr/>
        </p:nvGrpSpPr>
        <p:grpSpPr bwMode="auto">
          <a:xfrm>
            <a:off x="2971800" y="4495800"/>
            <a:ext cx="379413" cy="2278063"/>
            <a:chOff x="1872" y="2832"/>
            <a:chExt cx="239" cy="1435"/>
          </a:xfrm>
        </p:grpSpPr>
        <p:sp>
          <p:nvSpPr>
            <p:cNvPr id="84620" name="Text Box 652"/>
            <p:cNvSpPr txBox="1">
              <a:spLocks noChangeArrowheads="1"/>
            </p:cNvSpPr>
            <p:nvPr/>
          </p:nvSpPr>
          <p:spPr bwMode="auto">
            <a:xfrm rot="16200000">
              <a:off x="1703" y="3001"/>
              <a:ext cx="57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ен</a:t>
              </a:r>
            </a:p>
          </p:txBody>
        </p:sp>
        <p:sp>
          <p:nvSpPr>
            <p:cNvPr id="84621" name="Text Box 653"/>
            <p:cNvSpPr txBox="1">
              <a:spLocks noChangeArrowheads="1"/>
            </p:cNvSpPr>
            <p:nvPr/>
          </p:nvSpPr>
          <p:spPr bwMode="auto">
            <a:xfrm rot="16200000">
              <a:off x="1818" y="3558"/>
              <a:ext cx="347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и</a:t>
              </a:r>
            </a:p>
          </p:txBody>
        </p:sp>
        <p:sp>
          <p:nvSpPr>
            <p:cNvPr id="84622" name="Text Box 654"/>
            <p:cNvSpPr txBox="1">
              <a:spLocks noChangeArrowheads="1"/>
            </p:cNvSpPr>
            <p:nvPr/>
          </p:nvSpPr>
          <p:spPr bwMode="auto">
            <a:xfrm rot="16200000">
              <a:off x="1826" y="3982"/>
              <a:ext cx="331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2800">
                  <a:solidFill>
                    <a:srgbClr val="FF3300"/>
                  </a:solidFill>
                </a:rPr>
                <a:t>ь</a:t>
              </a:r>
            </a:p>
          </p:txBody>
        </p:sp>
      </p:grpSp>
      <p:grpSp>
        <p:nvGrpSpPr>
          <p:cNvPr id="84623" name="Group 655"/>
          <p:cNvGrpSpPr>
            <a:grpSpLocks/>
          </p:cNvGrpSpPr>
          <p:nvPr/>
        </p:nvGrpSpPr>
        <p:grpSpPr bwMode="auto">
          <a:xfrm>
            <a:off x="3352800" y="457200"/>
            <a:ext cx="381000" cy="2760663"/>
            <a:chOff x="2112" y="288"/>
            <a:chExt cx="240" cy="1739"/>
          </a:xfrm>
        </p:grpSpPr>
        <p:sp>
          <p:nvSpPr>
            <p:cNvPr id="84624" name="Text Box 656"/>
            <p:cNvSpPr txBox="1">
              <a:spLocks noChangeArrowheads="1"/>
            </p:cNvSpPr>
            <p:nvPr/>
          </p:nvSpPr>
          <p:spPr bwMode="auto">
            <a:xfrm rot="16200000">
              <a:off x="1572" y="828"/>
              <a:ext cx="127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функц</a:t>
              </a:r>
            </a:p>
          </p:txBody>
        </p:sp>
        <p:sp>
          <p:nvSpPr>
            <p:cNvPr id="84625" name="Text Box 657"/>
            <p:cNvSpPr txBox="1">
              <a:spLocks noChangeArrowheads="1"/>
            </p:cNvSpPr>
            <p:nvPr/>
          </p:nvSpPr>
          <p:spPr bwMode="auto">
            <a:xfrm rot="16200000">
              <a:off x="2058" y="1734"/>
              <a:ext cx="347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я</a:t>
              </a:r>
            </a:p>
          </p:txBody>
        </p:sp>
      </p:grpSp>
      <p:grpSp>
        <p:nvGrpSpPr>
          <p:cNvPr id="84626" name="Group 658"/>
          <p:cNvGrpSpPr>
            <a:grpSpLocks/>
          </p:cNvGrpSpPr>
          <p:nvPr/>
        </p:nvGrpSpPr>
        <p:grpSpPr bwMode="auto">
          <a:xfrm>
            <a:off x="5410200" y="2667000"/>
            <a:ext cx="455613" cy="3376613"/>
            <a:chOff x="3408" y="1680"/>
            <a:chExt cx="287" cy="2127"/>
          </a:xfrm>
        </p:grpSpPr>
        <p:sp>
          <p:nvSpPr>
            <p:cNvPr id="84627" name="Text Box 659"/>
            <p:cNvSpPr txBox="1">
              <a:spLocks noChangeArrowheads="1"/>
            </p:cNvSpPr>
            <p:nvPr/>
          </p:nvSpPr>
          <p:spPr bwMode="auto">
            <a:xfrm rot="16200000">
              <a:off x="3239" y="1849"/>
              <a:ext cx="57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он</a:t>
              </a:r>
            </a:p>
          </p:txBody>
        </p:sp>
        <p:sp>
          <p:nvSpPr>
            <p:cNvPr id="84628" name="Text Box 660"/>
            <p:cNvSpPr txBox="1">
              <a:spLocks noChangeArrowheads="1"/>
            </p:cNvSpPr>
            <p:nvPr/>
          </p:nvSpPr>
          <p:spPr bwMode="auto">
            <a:xfrm rot="16200000">
              <a:off x="3354" y="2406"/>
              <a:ext cx="347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ю</a:t>
              </a:r>
            </a:p>
          </p:txBody>
        </p:sp>
        <p:sp>
          <p:nvSpPr>
            <p:cNvPr id="84629" name="Text Box 661"/>
            <p:cNvSpPr txBox="1">
              <a:spLocks noChangeArrowheads="1"/>
            </p:cNvSpPr>
            <p:nvPr/>
          </p:nvSpPr>
          <p:spPr bwMode="auto">
            <a:xfrm rot="16200000">
              <a:off x="3088" y="3199"/>
              <a:ext cx="976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0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кция</a:t>
              </a:r>
            </a:p>
          </p:txBody>
        </p:sp>
      </p:grpSp>
      <p:grpSp>
        <p:nvGrpSpPr>
          <p:cNvPr id="84630" name="Group 662"/>
          <p:cNvGrpSpPr>
            <a:grpSpLocks/>
          </p:cNvGrpSpPr>
          <p:nvPr/>
        </p:nvGrpSpPr>
        <p:grpSpPr bwMode="auto">
          <a:xfrm>
            <a:off x="6629400" y="457200"/>
            <a:ext cx="457200" cy="2760663"/>
            <a:chOff x="4176" y="288"/>
            <a:chExt cx="288" cy="1739"/>
          </a:xfrm>
        </p:grpSpPr>
        <p:sp>
          <p:nvSpPr>
            <p:cNvPr id="84631" name="Text Box 663"/>
            <p:cNvSpPr txBox="1">
              <a:spLocks noChangeArrowheads="1"/>
            </p:cNvSpPr>
            <p:nvPr/>
          </p:nvSpPr>
          <p:spPr bwMode="auto">
            <a:xfrm rot="16200000">
              <a:off x="4007" y="457"/>
              <a:ext cx="57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нв</a:t>
              </a:r>
            </a:p>
          </p:txBody>
        </p:sp>
        <p:sp>
          <p:nvSpPr>
            <p:cNvPr id="84632" name="Text Box 664"/>
            <p:cNvSpPr txBox="1">
              <a:spLocks noChangeArrowheads="1"/>
            </p:cNvSpPr>
            <p:nvPr/>
          </p:nvSpPr>
          <p:spPr bwMode="auto">
            <a:xfrm rot="16200000">
              <a:off x="4007" y="1129"/>
              <a:ext cx="57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рс</a:t>
              </a:r>
            </a:p>
          </p:txBody>
        </p:sp>
        <p:sp>
          <p:nvSpPr>
            <p:cNvPr id="84633" name="Text Box 665"/>
            <p:cNvSpPr txBox="1">
              <a:spLocks noChangeArrowheads="1"/>
            </p:cNvSpPr>
            <p:nvPr/>
          </p:nvSpPr>
          <p:spPr bwMode="auto">
            <a:xfrm rot="16200000">
              <a:off x="4170" y="1734"/>
              <a:ext cx="347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lnSpc>
                  <a:spcPct val="86000"/>
                </a:lnSpc>
                <a:spcBef>
                  <a:spcPct val="25000"/>
                </a:spcBef>
              </a:pPr>
              <a:r>
                <a:rPr lang="ru-RU" sz="2800">
                  <a:solidFill>
                    <a:srgbClr val="FF3300"/>
                  </a:solidFill>
                </a:rPr>
                <a:t>я</a:t>
              </a:r>
            </a:p>
          </p:txBody>
        </p:sp>
      </p:grpSp>
      <p:sp>
        <p:nvSpPr>
          <p:cNvPr id="84634" name="Text Box 666"/>
          <p:cNvSpPr txBox="1">
            <a:spLocks noChangeArrowheads="1"/>
          </p:cNvSpPr>
          <p:nvPr/>
        </p:nvSpPr>
        <p:spPr bwMode="auto">
          <a:xfrm rot="16200000">
            <a:off x="5664200" y="5078413"/>
            <a:ext cx="154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ru-RU" sz="2800">
                <a:solidFill>
                  <a:srgbClr val="FF3300"/>
                </a:solidFill>
              </a:rPr>
              <a:t>хема</a:t>
            </a:r>
          </a:p>
        </p:txBody>
      </p:sp>
      <p:pic>
        <p:nvPicPr>
          <p:cNvPr id="84635" name="Picture 667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4478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4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606" grpId="0"/>
      <p:bldP spid="84607" grpId="0" build="allAtOnce"/>
      <p:bldP spid="84608" grpId="0"/>
      <p:bldP spid="84609" grpId="0"/>
      <p:bldP spid="84610" grpId="0"/>
      <p:bldP spid="84611" grpId="0"/>
      <p:bldP spid="84612" grpId="0"/>
      <p:bldP spid="84613" grpId="0" build="allAtOnce"/>
      <p:bldP spid="846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4495800" y="21336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7086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Символом </a:t>
            </a:r>
            <a:r>
              <a:rPr lang="en-US" sz="2400">
                <a:latin typeface="Times New Roman" pitchFamily="18" charset="0"/>
              </a:rPr>
              <a:t>F</a:t>
            </a:r>
            <a:r>
              <a:rPr lang="ru-RU" sz="2400">
                <a:latin typeface="Times New Roman" pitchFamily="18" charset="0"/>
              </a:rPr>
              <a:t> обозначено одно из указанных ниже логических выражений от трёх аргументов </a:t>
            </a:r>
            <a:r>
              <a:rPr lang="en-US" sz="2400">
                <a:latin typeface="Times New Roman" pitchFamily="18" charset="0"/>
              </a:rPr>
              <a:t>X</a:t>
            </a:r>
            <a:r>
              <a:rPr lang="ru-RU" sz="2400">
                <a:latin typeface="Times New Roman" pitchFamily="18" charset="0"/>
              </a:rPr>
              <a:t>,</a:t>
            </a:r>
            <a:r>
              <a:rPr lang="en-US" sz="2400">
                <a:latin typeface="Times New Roman" pitchFamily="18" charset="0"/>
              </a:rPr>
              <a:t>Y</a:t>
            </a:r>
            <a:r>
              <a:rPr lang="ru-RU" sz="2400">
                <a:latin typeface="Times New Roman" pitchFamily="18" charset="0"/>
              </a:rPr>
              <a:t>,</a:t>
            </a:r>
            <a:r>
              <a:rPr lang="en-US" sz="2400">
                <a:latin typeface="Times New Roman" pitchFamily="18" charset="0"/>
              </a:rPr>
              <a:t>Z</a:t>
            </a:r>
            <a:r>
              <a:rPr lang="ru-RU" sz="2400">
                <a:latin typeface="Times New Roman" pitchFamily="18" charset="0"/>
              </a:rPr>
              <a:t>.</a:t>
            </a:r>
          </a:p>
          <a:p>
            <a:pPr algn="ctr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Дан фрагмент таблицы истинности выражения </a:t>
            </a:r>
            <a:r>
              <a:rPr lang="en-US" sz="2400">
                <a:latin typeface="Times New Roman" pitchFamily="18" charset="0"/>
              </a:rPr>
              <a:t>F</a:t>
            </a:r>
            <a:r>
              <a:rPr lang="ru-RU" sz="240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5532438" y="3141663"/>
          <a:ext cx="2349500" cy="587375"/>
        </p:xfrm>
        <a:graphic>
          <a:graphicData uri="http://schemas.openxmlformats.org/presentationml/2006/ole">
            <p:oleObj spid="_x0000_s86021" name="Формула" r:id="rId3" imgW="812520" imgH="203040" progId="Equation.3">
              <p:embed/>
            </p:oleObj>
          </a:graphicData>
        </a:graphic>
      </p:graphicFrame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7543800" y="5334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ЕГЕ!</a:t>
            </a:r>
          </a:p>
        </p:txBody>
      </p:sp>
      <p:graphicFrame>
        <p:nvGraphicFramePr>
          <p:cNvPr id="86023" name="Group 7"/>
          <p:cNvGraphicFramePr>
            <a:graphicFrameLocks noGrp="1"/>
          </p:cNvGraphicFramePr>
          <p:nvPr/>
        </p:nvGraphicFramePr>
        <p:xfrm>
          <a:off x="457200" y="1981200"/>
          <a:ext cx="4267200" cy="3962400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  <a:gridCol w="10668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050" name="Text Box 34"/>
          <p:cNvSpPr txBox="1">
            <a:spLocks noChangeArrowheads="1"/>
          </p:cNvSpPr>
          <p:nvPr/>
        </p:nvSpPr>
        <p:spPr bwMode="auto">
          <a:xfrm>
            <a:off x="5105400" y="1981200"/>
            <a:ext cx="320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Какое из выражений соответствует </a:t>
            </a:r>
            <a:r>
              <a:rPr lang="en-US" sz="2400">
                <a:latin typeface="Times New Roman" pitchFamily="18" charset="0"/>
              </a:rPr>
              <a:t>F</a:t>
            </a:r>
            <a:r>
              <a:rPr lang="ru-RU" sz="2400">
                <a:latin typeface="Times New Roman" pitchFamily="18" charset="0"/>
              </a:rPr>
              <a:t>?</a:t>
            </a:r>
          </a:p>
        </p:txBody>
      </p:sp>
      <p:graphicFrame>
        <p:nvGraphicFramePr>
          <p:cNvPr id="86051" name="Object 35"/>
          <p:cNvGraphicFramePr>
            <a:graphicFrameLocks noChangeAspect="1"/>
          </p:cNvGraphicFramePr>
          <p:nvPr/>
        </p:nvGraphicFramePr>
        <p:xfrm>
          <a:off x="5572125" y="3886200"/>
          <a:ext cx="2314575" cy="696913"/>
        </p:xfrm>
        <a:graphic>
          <a:graphicData uri="http://schemas.openxmlformats.org/presentationml/2006/ole">
            <p:oleObj spid="_x0000_s86051" name="Формула" r:id="rId4" imgW="799920" imgH="241200" progId="Equation.3">
              <p:embed/>
            </p:oleObj>
          </a:graphicData>
        </a:graphic>
      </p:graphicFrame>
      <p:graphicFrame>
        <p:nvGraphicFramePr>
          <p:cNvPr id="86052" name="Object 36"/>
          <p:cNvGraphicFramePr>
            <a:graphicFrameLocks noChangeAspect="1"/>
          </p:cNvGraphicFramePr>
          <p:nvPr/>
        </p:nvGraphicFramePr>
        <p:xfrm>
          <a:off x="5575300" y="4724400"/>
          <a:ext cx="2386013" cy="696913"/>
        </p:xfrm>
        <a:graphic>
          <a:graphicData uri="http://schemas.openxmlformats.org/presentationml/2006/ole">
            <p:oleObj spid="_x0000_s86052" name="Формула" r:id="rId5" imgW="825480" imgH="241200" progId="Equation.3">
              <p:embed/>
            </p:oleObj>
          </a:graphicData>
        </a:graphic>
      </p:graphicFrame>
      <p:graphicFrame>
        <p:nvGraphicFramePr>
          <p:cNvPr id="86053" name="Object 37"/>
          <p:cNvGraphicFramePr>
            <a:graphicFrameLocks noChangeAspect="1"/>
          </p:cNvGraphicFramePr>
          <p:nvPr/>
        </p:nvGraphicFramePr>
        <p:xfrm>
          <a:off x="5562600" y="5486400"/>
          <a:ext cx="2422525" cy="696913"/>
        </p:xfrm>
        <a:graphic>
          <a:graphicData uri="http://schemas.openxmlformats.org/presentationml/2006/ole">
            <p:oleObj spid="_x0000_s86053" name="Формула" r:id="rId6" imgW="838080" imgH="24120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6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860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4495800" y="21336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8068" name="Формула" r:id="rId3" imgW="114120" imgH="215640" progId="Equation.3">
              <p:embed/>
            </p:oleObj>
          </a:graphicData>
        </a:graphic>
      </p:graphicFrame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457200" y="533400"/>
            <a:ext cx="79248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Для чего строят логические схемы?</a:t>
            </a:r>
          </a:p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Что такое вентиль?</a:t>
            </a:r>
          </a:p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Какие вентили вы знаете?</a:t>
            </a:r>
          </a:p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Условие правильного построения схем.</a:t>
            </a:r>
            <a:endParaRPr lang="en-US" sz="2800" b="1">
              <a:latin typeface="Times New Roman" pitchFamily="18" charset="0"/>
            </a:endParaRPr>
          </a:p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Правила построения логических схем.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495800" y="21336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8135" name="WordArt 4"/>
          <p:cNvSpPr>
            <a:spLocks noChangeArrowheads="1" noChangeShapeType="1" noTextEdit="1"/>
          </p:cNvSpPr>
          <p:nvPr/>
        </p:nvSpPr>
        <p:spPr bwMode="auto">
          <a:xfrm>
            <a:off x="1752600" y="1981200"/>
            <a:ext cx="68580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6845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Построение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6845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логических схем</a:t>
            </a:r>
          </a:p>
        </p:txBody>
      </p:sp>
      <p:pic>
        <p:nvPicPr>
          <p:cNvPr id="48136" name="Picture 6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14954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7" name="Text Box 5"/>
          <p:cNvSpPr txBox="1">
            <a:spLocks noChangeArrowheads="1"/>
          </p:cNvSpPr>
          <p:nvPr/>
        </p:nvSpPr>
        <p:spPr bwMode="auto">
          <a:xfrm>
            <a:off x="7010400" y="4572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3200" b="1">
                <a:solidFill>
                  <a:srgbClr val="684500"/>
                </a:solidFill>
                <a:latin typeface="Times New Roman" pitchFamily="18" charset="0"/>
              </a:rPr>
              <a:t>8 класс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4800600" y="6234113"/>
            <a:ext cx="41910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Georgia" pitchFamily="18" charset="0"/>
              </a:rPr>
              <a:t>Учитель информатики МОУ СОШ № 10 г. Орла</a:t>
            </a:r>
          </a:p>
          <a:p>
            <a:pPr algn="ctr">
              <a:spcBef>
                <a:spcPct val="50000"/>
              </a:spcBef>
            </a:pPr>
            <a:r>
              <a:rPr lang="ru-RU" sz="1400">
                <a:latin typeface="Georgia" pitchFamily="18" charset="0"/>
              </a:rPr>
              <a:t>Зуева Г.А.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7086600" y="838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Урок № 8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4495800" y="21336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7656" name="Rectangle 72"/>
          <p:cNvSpPr>
            <a:spLocks noChangeArrowheads="1"/>
          </p:cNvSpPr>
          <p:nvPr/>
        </p:nvSpPr>
        <p:spPr bwMode="auto">
          <a:xfrm>
            <a:off x="533400" y="4572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000" b="1">
                <a:latin typeface="Times New Roman" pitchFamily="18" charset="0"/>
              </a:rPr>
              <a:t>В предложенной схеме запишите формулы выходных сигналов каждого логического элемента.</a:t>
            </a:r>
          </a:p>
        </p:txBody>
      </p:sp>
      <p:grpSp>
        <p:nvGrpSpPr>
          <p:cNvPr id="67697" name="Group 113"/>
          <p:cNvGrpSpPr>
            <a:grpSpLocks/>
          </p:cNvGrpSpPr>
          <p:nvPr/>
        </p:nvGrpSpPr>
        <p:grpSpPr bwMode="auto">
          <a:xfrm>
            <a:off x="533400" y="1828800"/>
            <a:ext cx="8305800" cy="3124200"/>
            <a:chOff x="336" y="1152"/>
            <a:chExt cx="5232" cy="1968"/>
          </a:xfrm>
        </p:grpSpPr>
        <p:sp>
          <p:nvSpPr>
            <p:cNvPr id="67658" name="Rectangle 74"/>
            <p:cNvSpPr>
              <a:spLocks noChangeArrowheads="1"/>
            </p:cNvSpPr>
            <p:nvPr/>
          </p:nvSpPr>
          <p:spPr bwMode="auto">
            <a:xfrm>
              <a:off x="336" y="1152"/>
              <a:ext cx="5232" cy="196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2" name="Line 88"/>
            <p:cNvSpPr>
              <a:spLocks noChangeShapeType="1"/>
            </p:cNvSpPr>
            <p:nvPr/>
          </p:nvSpPr>
          <p:spPr bwMode="auto">
            <a:xfrm>
              <a:off x="816" y="244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74" name="Line 90"/>
            <p:cNvSpPr>
              <a:spLocks noChangeShapeType="1"/>
            </p:cNvSpPr>
            <p:nvPr/>
          </p:nvSpPr>
          <p:spPr bwMode="auto">
            <a:xfrm>
              <a:off x="1968" y="177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78" name="Rectangle 94"/>
            <p:cNvSpPr>
              <a:spLocks noChangeArrowheads="1"/>
            </p:cNvSpPr>
            <p:nvPr/>
          </p:nvSpPr>
          <p:spPr bwMode="auto">
            <a:xfrm>
              <a:off x="576" y="1296"/>
              <a:ext cx="98" cy="13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1200" b="1"/>
                <a:t>A</a:t>
              </a:r>
              <a:endParaRPr lang="ru-RU"/>
            </a:p>
          </p:txBody>
        </p:sp>
        <p:sp>
          <p:nvSpPr>
            <p:cNvPr id="67679" name="Rectangle 95"/>
            <p:cNvSpPr>
              <a:spLocks noChangeArrowheads="1"/>
            </p:cNvSpPr>
            <p:nvPr/>
          </p:nvSpPr>
          <p:spPr bwMode="auto">
            <a:xfrm>
              <a:off x="576" y="2496"/>
              <a:ext cx="98" cy="13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1200" b="1"/>
                <a:t>B</a:t>
              </a:r>
              <a:endParaRPr lang="ru-RU"/>
            </a:p>
          </p:txBody>
        </p:sp>
        <p:grpSp>
          <p:nvGrpSpPr>
            <p:cNvPr id="67660" name="Group 76"/>
            <p:cNvGrpSpPr>
              <a:grpSpLocks/>
            </p:cNvGrpSpPr>
            <p:nvPr/>
          </p:nvGrpSpPr>
          <p:grpSpPr bwMode="auto">
            <a:xfrm>
              <a:off x="1152" y="2251"/>
              <a:ext cx="244" cy="629"/>
              <a:chOff x="672" y="3408"/>
              <a:chExt cx="244" cy="433"/>
            </a:xfrm>
          </p:grpSpPr>
          <p:sp>
            <p:nvSpPr>
              <p:cNvPr id="67661" name="Rectangle 77"/>
              <p:cNvSpPr>
                <a:spLocks noChangeArrowheads="1"/>
              </p:cNvSpPr>
              <p:nvPr/>
            </p:nvSpPr>
            <p:spPr bwMode="auto">
              <a:xfrm>
                <a:off x="775" y="3476"/>
                <a:ext cx="97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1200" b="1"/>
                  <a:t>&amp;</a:t>
                </a:r>
                <a:endParaRPr lang="ru-RU"/>
              </a:p>
            </p:txBody>
          </p:sp>
          <p:sp>
            <p:nvSpPr>
              <p:cNvPr id="67662" name="Rectangle 78"/>
              <p:cNvSpPr>
                <a:spLocks noChangeArrowheads="1"/>
              </p:cNvSpPr>
              <p:nvPr/>
            </p:nvSpPr>
            <p:spPr bwMode="auto">
              <a:xfrm>
                <a:off x="672" y="3408"/>
                <a:ext cx="244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7666" name="Group 82"/>
            <p:cNvGrpSpPr>
              <a:grpSpLocks/>
            </p:cNvGrpSpPr>
            <p:nvPr/>
          </p:nvGrpSpPr>
          <p:grpSpPr bwMode="auto">
            <a:xfrm>
              <a:off x="2112" y="1553"/>
              <a:ext cx="243" cy="629"/>
              <a:chOff x="1798" y="3423"/>
              <a:chExt cx="243" cy="433"/>
            </a:xfrm>
          </p:grpSpPr>
          <p:sp>
            <p:nvSpPr>
              <p:cNvPr id="67667" name="Rectangle 83"/>
              <p:cNvSpPr>
                <a:spLocks noChangeArrowheads="1"/>
              </p:cNvSpPr>
              <p:nvPr/>
            </p:nvSpPr>
            <p:spPr bwMode="auto">
              <a:xfrm>
                <a:off x="1928" y="3423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1200" b="1"/>
                  <a:t>  1</a:t>
                </a:r>
                <a:endParaRPr lang="ru-RU"/>
              </a:p>
            </p:txBody>
          </p:sp>
          <p:sp>
            <p:nvSpPr>
              <p:cNvPr id="67668" name="Rectangle 84"/>
              <p:cNvSpPr>
                <a:spLocks noChangeArrowheads="1"/>
              </p:cNvSpPr>
              <p:nvPr/>
            </p:nvSpPr>
            <p:spPr bwMode="auto">
              <a:xfrm>
                <a:off x="1798" y="3423"/>
                <a:ext cx="243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7669" name="Line 85"/>
            <p:cNvSpPr>
              <a:spLocks noChangeShapeType="1"/>
            </p:cNvSpPr>
            <p:nvPr/>
          </p:nvSpPr>
          <p:spPr bwMode="auto">
            <a:xfrm>
              <a:off x="672" y="1553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70" name="Line 86"/>
            <p:cNvSpPr>
              <a:spLocks noChangeShapeType="1"/>
            </p:cNvSpPr>
            <p:nvPr/>
          </p:nvSpPr>
          <p:spPr bwMode="auto">
            <a:xfrm>
              <a:off x="1392" y="1693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71" name="Line 87"/>
            <p:cNvSpPr>
              <a:spLocks noChangeShapeType="1"/>
            </p:cNvSpPr>
            <p:nvPr/>
          </p:nvSpPr>
          <p:spPr bwMode="auto">
            <a:xfrm>
              <a:off x="3792" y="1902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73" name="Line 89"/>
            <p:cNvSpPr>
              <a:spLocks noChangeShapeType="1"/>
            </p:cNvSpPr>
            <p:nvPr/>
          </p:nvSpPr>
          <p:spPr bwMode="auto">
            <a:xfrm>
              <a:off x="720" y="2669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75" name="Line 91"/>
            <p:cNvSpPr>
              <a:spLocks noChangeShapeType="1"/>
            </p:cNvSpPr>
            <p:nvPr/>
          </p:nvSpPr>
          <p:spPr bwMode="auto">
            <a:xfrm>
              <a:off x="816" y="1553"/>
              <a:ext cx="0" cy="8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76" name="Line 92"/>
            <p:cNvSpPr>
              <a:spLocks noChangeShapeType="1"/>
            </p:cNvSpPr>
            <p:nvPr/>
          </p:nvSpPr>
          <p:spPr bwMode="auto">
            <a:xfrm flipH="1">
              <a:off x="1392" y="253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77" name="Line 93"/>
            <p:cNvSpPr>
              <a:spLocks noChangeShapeType="1"/>
            </p:cNvSpPr>
            <p:nvPr/>
          </p:nvSpPr>
          <p:spPr bwMode="auto">
            <a:xfrm>
              <a:off x="2352" y="1832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67683" name="Group 99"/>
            <p:cNvGrpSpPr>
              <a:grpSpLocks/>
            </p:cNvGrpSpPr>
            <p:nvPr/>
          </p:nvGrpSpPr>
          <p:grpSpPr bwMode="auto">
            <a:xfrm>
              <a:off x="1104" y="1344"/>
              <a:ext cx="288" cy="629"/>
              <a:chOff x="1152" y="1968"/>
              <a:chExt cx="288" cy="433"/>
            </a:xfrm>
          </p:grpSpPr>
          <p:sp>
            <p:nvSpPr>
              <p:cNvPr id="67665" name="Rectangle 81"/>
              <p:cNvSpPr>
                <a:spLocks noChangeArrowheads="1"/>
              </p:cNvSpPr>
              <p:nvPr/>
            </p:nvSpPr>
            <p:spPr bwMode="auto">
              <a:xfrm>
                <a:off x="1152" y="1968"/>
                <a:ext cx="243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682" name="Oval 98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48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7684" name="Group 100"/>
            <p:cNvGrpSpPr>
              <a:grpSpLocks/>
            </p:cNvGrpSpPr>
            <p:nvPr/>
          </p:nvGrpSpPr>
          <p:grpSpPr bwMode="auto">
            <a:xfrm>
              <a:off x="3504" y="1553"/>
              <a:ext cx="288" cy="629"/>
              <a:chOff x="1152" y="1968"/>
              <a:chExt cx="288" cy="433"/>
            </a:xfrm>
          </p:grpSpPr>
          <p:sp>
            <p:nvSpPr>
              <p:cNvPr id="67685" name="Rectangle 101"/>
              <p:cNvSpPr>
                <a:spLocks noChangeArrowheads="1"/>
              </p:cNvSpPr>
              <p:nvPr/>
            </p:nvSpPr>
            <p:spPr bwMode="auto">
              <a:xfrm>
                <a:off x="1152" y="1968"/>
                <a:ext cx="243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686" name="Oval 102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48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7687" name="Line 103"/>
            <p:cNvSpPr>
              <a:spLocks noChangeShapeType="1"/>
            </p:cNvSpPr>
            <p:nvPr/>
          </p:nvSpPr>
          <p:spPr bwMode="auto">
            <a:xfrm>
              <a:off x="1968" y="177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67690" name="Object 106"/>
          <p:cNvGraphicFramePr>
            <a:graphicFrameLocks noChangeAspect="1"/>
          </p:cNvGraphicFramePr>
          <p:nvPr/>
        </p:nvGraphicFramePr>
        <p:xfrm>
          <a:off x="2514600" y="2133600"/>
          <a:ext cx="323850" cy="431800"/>
        </p:xfrm>
        <a:graphic>
          <a:graphicData uri="http://schemas.openxmlformats.org/presentationml/2006/ole">
            <p:oleObj spid="_x0000_s67690" name="Формула" r:id="rId3" imgW="152280" imgH="203040" progId="Equation.3">
              <p:embed/>
            </p:oleObj>
          </a:graphicData>
        </a:graphic>
      </p:graphicFrame>
      <p:graphicFrame>
        <p:nvGraphicFramePr>
          <p:cNvPr id="67691" name="Object 107"/>
          <p:cNvGraphicFramePr>
            <a:graphicFrameLocks noChangeAspect="1"/>
          </p:cNvGraphicFramePr>
          <p:nvPr/>
        </p:nvGraphicFramePr>
        <p:xfrm>
          <a:off x="6172200" y="2362200"/>
          <a:ext cx="1403350" cy="512763"/>
        </p:xfrm>
        <a:graphic>
          <a:graphicData uri="http://schemas.openxmlformats.org/presentationml/2006/ole">
            <p:oleObj spid="_x0000_s67691" name="Формула" r:id="rId4" imgW="660240" imgH="241200" progId="Equation.3">
              <p:embed/>
            </p:oleObj>
          </a:graphicData>
        </a:graphic>
      </p:graphicFrame>
      <p:graphicFrame>
        <p:nvGraphicFramePr>
          <p:cNvPr id="67692" name="Object 108"/>
          <p:cNvGraphicFramePr>
            <a:graphicFrameLocks noChangeAspect="1"/>
          </p:cNvGraphicFramePr>
          <p:nvPr/>
        </p:nvGraphicFramePr>
        <p:xfrm>
          <a:off x="2209800" y="3505200"/>
          <a:ext cx="890588" cy="377825"/>
        </p:xfrm>
        <a:graphic>
          <a:graphicData uri="http://schemas.openxmlformats.org/presentationml/2006/ole">
            <p:oleObj spid="_x0000_s67692" name="Формула" r:id="rId5" imgW="419040" imgH="177480" progId="Equation.3">
              <p:embed/>
            </p:oleObj>
          </a:graphicData>
        </a:graphic>
      </p:graphicFrame>
      <p:graphicFrame>
        <p:nvGraphicFramePr>
          <p:cNvPr id="67693" name="Object 109"/>
          <p:cNvGraphicFramePr>
            <a:graphicFrameLocks noChangeAspect="1"/>
          </p:cNvGraphicFramePr>
          <p:nvPr/>
        </p:nvGraphicFramePr>
        <p:xfrm>
          <a:off x="3886200" y="2286000"/>
          <a:ext cx="1403350" cy="458788"/>
        </p:xfrm>
        <a:graphic>
          <a:graphicData uri="http://schemas.openxmlformats.org/presentationml/2006/ole">
            <p:oleObj spid="_x0000_s67693" name="Формула" r:id="rId6" imgW="660240" imgH="21564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447800" y="19050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304800" y="609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sz="2400" b="1">
                <a:latin typeface="Times New Roman" pitchFamily="18" charset="0"/>
                <a:cs typeface="Times New Roman" pitchFamily="18" charset="0"/>
              </a:rPr>
              <a:t>Составить логическую схему для  логического выражения: 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0" y="3367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83" name="Text Box 35"/>
          <p:cNvSpPr txBox="1">
            <a:spLocks noChangeArrowheads="1"/>
          </p:cNvSpPr>
          <p:nvPr/>
        </p:nvSpPr>
        <p:spPr bwMode="auto">
          <a:xfrm>
            <a:off x="1660525" y="3008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3307" name="Text Box 59"/>
          <p:cNvSpPr txBox="1">
            <a:spLocks noChangeArrowheads="1"/>
          </p:cNvSpPr>
          <p:nvPr/>
        </p:nvSpPr>
        <p:spPr bwMode="auto">
          <a:xfrm>
            <a:off x="593725" y="3008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3329" name="Rectangle 81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330" name="Object 82"/>
          <p:cNvGraphicFramePr>
            <a:graphicFrameLocks noChangeAspect="1"/>
          </p:cNvGraphicFramePr>
          <p:nvPr/>
        </p:nvGraphicFramePr>
        <p:xfrm>
          <a:off x="1447800" y="1676400"/>
          <a:ext cx="6026150" cy="1401763"/>
        </p:xfrm>
        <a:graphic>
          <a:graphicData uri="http://schemas.openxmlformats.org/presentationml/2006/ole">
            <p:oleObj spid="_x0000_s53330" name="Формула" r:id="rId3" imgW="927000" imgH="215640" progId="Equation.3">
              <p:embed/>
            </p:oleObj>
          </a:graphicData>
        </a:graphic>
      </p:graphicFrame>
      <p:sp>
        <p:nvSpPr>
          <p:cNvPr id="53331" name="Rectangle 83"/>
          <p:cNvSpPr>
            <a:spLocks noChangeArrowheads="1"/>
          </p:cNvSpPr>
          <p:nvPr/>
        </p:nvSpPr>
        <p:spPr bwMode="auto">
          <a:xfrm>
            <a:off x="1371600" y="3962400"/>
            <a:ext cx="6705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400" b="1">
                <a:latin typeface="Times New Roman" pitchFamily="18" charset="0"/>
              </a:rPr>
              <a:t>найти значение логического выражения, если </a:t>
            </a:r>
            <a:r>
              <a:rPr lang="en-US" sz="2400" b="1">
                <a:latin typeface="Times New Roman" pitchFamily="18" charset="0"/>
              </a:rPr>
              <a:t>A=1</a:t>
            </a:r>
            <a:r>
              <a:rPr lang="ru-RU" sz="2400" b="1">
                <a:latin typeface="Times New Roman" pitchFamily="18" charset="0"/>
              </a:rPr>
              <a:t>,</a:t>
            </a:r>
            <a:r>
              <a:rPr lang="en-US" sz="2400" b="1">
                <a:latin typeface="Times New Roman" pitchFamily="18" charset="0"/>
              </a:rPr>
              <a:t>B=0</a:t>
            </a:r>
            <a:r>
              <a:rPr lang="ru-RU" sz="2400" b="1">
                <a:latin typeface="Times New Roman" pitchFamily="18" charset="0"/>
              </a:rPr>
              <a:t>, С=0 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4495800" y="21336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69645" name="Object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9645" name="Формула" r:id="rId3" imgW="114120" imgH="215640" progId="Equation.3">
              <p:embed/>
            </p:oleObj>
          </a:graphicData>
        </a:graphic>
      </p:graphicFrame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381000" y="5334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Построить логические выражения по логическим схемам:</a:t>
            </a:r>
          </a:p>
        </p:txBody>
      </p:sp>
      <p:grpSp>
        <p:nvGrpSpPr>
          <p:cNvPr id="69680" name="Group 48"/>
          <p:cNvGrpSpPr>
            <a:grpSpLocks/>
          </p:cNvGrpSpPr>
          <p:nvPr/>
        </p:nvGrpSpPr>
        <p:grpSpPr bwMode="auto">
          <a:xfrm>
            <a:off x="228600" y="1752600"/>
            <a:ext cx="4191000" cy="2590800"/>
            <a:chOff x="1632" y="1152"/>
            <a:chExt cx="2640" cy="1632"/>
          </a:xfrm>
        </p:grpSpPr>
        <p:sp>
          <p:nvSpPr>
            <p:cNvPr id="69650" name="Rectangle 18"/>
            <p:cNvSpPr>
              <a:spLocks noChangeArrowheads="1"/>
            </p:cNvSpPr>
            <p:nvPr/>
          </p:nvSpPr>
          <p:spPr bwMode="auto">
            <a:xfrm>
              <a:off x="1632" y="1152"/>
              <a:ext cx="2640" cy="16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9652" name="Group 20"/>
            <p:cNvGrpSpPr>
              <a:grpSpLocks/>
            </p:cNvGrpSpPr>
            <p:nvPr/>
          </p:nvGrpSpPr>
          <p:grpSpPr bwMode="auto">
            <a:xfrm>
              <a:off x="3456" y="1440"/>
              <a:ext cx="292" cy="565"/>
              <a:chOff x="672" y="3408"/>
              <a:chExt cx="244" cy="433"/>
            </a:xfrm>
          </p:grpSpPr>
          <p:sp>
            <p:nvSpPr>
              <p:cNvPr id="69653" name="Rectangle 21"/>
              <p:cNvSpPr>
                <a:spLocks noChangeArrowheads="1"/>
              </p:cNvSpPr>
              <p:nvPr/>
            </p:nvSpPr>
            <p:spPr bwMode="auto">
              <a:xfrm>
                <a:off x="775" y="3476"/>
                <a:ext cx="97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2400" b="1"/>
                  <a:t>&amp;</a:t>
                </a:r>
                <a:endParaRPr lang="ru-RU" sz="2400"/>
              </a:p>
            </p:txBody>
          </p:sp>
          <p:sp>
            <p:nvSpPr>
              <p:cNvPr id="69654" name="Rectangle 22"/>
              <p:cNvSpPr>
                <a:spLocks noChangeArrowheads="1"/>
              </p:cNvSpPr>
              <p:nvPr/>
            </p:nvSpPr>
            <p:spPr bwMode="auto">
              <a:xfrm>
                <a:off x="672" y="3408"/>
                <a:ext cx="244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9655" name="Group 23"/>
            <p:cNvGrpSpPr>
              <a:grpSpLocks/>
            </p:cNvGrpSpPr>
            <p:nvPr/>
          </p:nvGrpSpPr>
          <p:grpSpPr bwMode="auto">
            <a:xfrm>
              <a:off x="2722" y="2062"/>
              <a:ext cx="291" cy="565"/>
              <a:chOff x="1798" y="3423"/>
              <a:chExt cx="243" cy="433"/>
            </a:xfrm>
          </p:grpSpPr>
          <p:sp>
            <p:nvSpPr>
              <p:cNvPr id="69656" name="Rectangle 24"/>
              <p:cNvSpPr>
                <a:spLocks noChangeArrowheads="1"/>
              </p:cNvSpPr>
              <p:nvPr/>
            </p:nvSpPr>
            <p:spPr bwMode="auto">
              <a:xfrm>
                <a:off x="1928" y="3423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2400" b="1"/>
                  <a:t>  1</a:t>
                </a:r>
                <a:endParaRPr lang="ru-RU" sz="2400"/>
              </a:p>
            </p:txBody>
          </p:sp>
          <p:sp>
            <p:nvSpPr>
              <p:cNvPr id="69657" name="Rectangle 25"/>
              <p:cNvSpPr>
                <a:spLocks noChangeArrowheads="1"/>
              </p:cNvSpPr>
              <p:nvPr/>
            </p:nvSpPr>
            <p:spPr bwMode="auto">
              <a:xfrm>
                <a:off x="1798" y="3423"/>
                <a:ext cx="243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9662" name="Line 30"/>
            <p:cNvSpPr>
              <a:spLocks noChangeShapeType="1"/>
            </p:cNvSpPr>
            <p:nvPr/>
          </p:nvSpPr>
          <p:spPr bwMode="auto">
            <a:xfrm flipV="1">
              <a:off x="1872" y="1624"/>
              <a:ext cx="1539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9663" name="Line 31"/>
            <p:cNvSpPr>
              <a:spLocks noChangeShapeType="1"/>
            </p:cNvSpPr>
            <p:nvPr/>
          </p:nvSpPr>
          <p:spPr bwMode="auto">
            <a:xfrm>
              <a:off x="2148" y="2187"/>
              <a:ext cx="5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9664" name="Line 32"/>
            <p:cNvSpPr>
              <a:spLocks noChangeShapeType="1"/>
            </p:cNvSpPr>
            <p:nvPr/>
          </p:nvSpPr>
          <p:spPr bwMode="auto">
            <a:xfrm>
              <a:off x="2148" y="2438"/>
              <a:ext cx="5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9666" name="Line 34"/>
            <p:cNvSpPr>
              <a:spLocks noChangeShapeType="1"/>
            </p:cNvSpPr>
            <p:nvPr/>
          </p:nvSpPr>
          <p:spPr bwMode="auto">
            <a:xfrm>
              <a:off x="3239" y="1874"/>
              <a:ext cx="1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9667" name="Line 35"/>
            <p:cNvSpPr>
              <a:spLocks noChangeShapeType="1"/>
            </p:cNvSpPr>
            <p:nvPr/>
          </p:nvSpPr>
          <p:spPr bwMode="auto">
            <a:xfrm>
              <a:off x="3239" y="1874"/>
              <a:ext cx="0" cy="4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9668" name="Line 36"/>
            <p:cNvSpPr>
              <a:spLocks noChangeShapeType="1"/>
            </p:cNvSpPr>
            <p:nvPr/>
          </p:nvSpPr>
          <p:spPr bwMode="auto">
            <a:xfrm flipH="1">
              <a:off x="3009" y="2313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9669" name="Line 37"/>
            <p:cNvSpPr>
              <a:spLocks noChangeShapeType="1"/>
            </p:cNvSpPr>
            <p:nvPr/>
          </p:nvSpPr>
          <p:spPr bwMode="auto">
            <a:xfrm>
              <a:off x="3756" y="1749"/>
              <a:ext cx="4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9670" name="Rectangle 38"/>
            <p:cNvSpPr>
              <a:spLocks noChangeArrowheads="1"/>
            </p:cNvSpPr>
            <p:nvPr/>
          </p:nvSpPr>
          <p:spPr bwMode="auto">
            <a:xfrm>
              <a:off x="1776" y="1392"/>
              <a:ext cx="118" cy="17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2400" b="1"/>
                <a:t>a</a:t>
              </a:r>
              <a:endParaRPr lang="ru-RU" sz="2400"/>
            </a:p>
          </p:txBody>
        </p:sp>
        <p:sp>
          <p:nvSpPr>
            <p:cNvPr id="69671" name="Rectangle 39"/>
            <p:cNvSpPr>
              <a:spLocks noChangeArrowheads="1"/>
            </p:cNvSpPr>
            <p:nvPr/>
          </p:nvSpPr>
          <p:spPr bwMode="auto">
            <a:xfrm>
              <a:off x="1872" y="2016"/>
              <a:ext cx="117" cy="17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2400" b="1"/>
                <a:t>b</a:t>
              </a:r>
              <a:endParaRPr lang="ru-RU" sz="2400"/>
            </a:p>
          </p:txBody>
        </p:sp>
        <p:sp>
          <p:nvSpPr>
            <p:cNvPr id="69672" name="Rectangle 40"/>
            <p:cNvSpPr>
              <a:spLocks noChangeArrowheads="1"/>
            </p:cNvSpPr>
            <p:nvPr/>
          </p:nvSpPr>
          <p:spPr bwMode="auto">
            <a:xfrm>
              <a:off x="1920" y="2304"/>
              <a:ext cx="118" cy="17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2400" b="1"/>
                <a:t>c</a:t>
              </a:r>
              <a:endParaRPr lang="ru-RU" sz="2400"/>
            </a:p>
          </p:txBody>
        </p:sp>
      </p:grpSp>
      <p:graphicFrame>
        <p:nvGraphicFramePr>
          <p:cNvPr id="69681" name="Object 49"/>
          <p:cNvGraphicFramePr>
            <a:graphicFrameLocks noChangeAspect="1"/>
          </p:cNvGraphicFramePr>
          <p:nvPr/>
        </p:nvGraphicFramePr>
        <p:xfrm>
          <a:off x="457200" y="5562600"/>
          <a:ext cx="3589338" cy="701675"/>
        </p:xfrm>
        <a:graphic>
          <a:graphicData uri="http://schemas.openxmlformats.org/presentationml/2006/ole">
            <p:oleObj spid="_x0000_s69681" name="Формула" r:id="rId4" imgW="1041120" imgH="203040" progId="Equation.3">
              <p:embed/>
            </p:oleObj>
          </a:graphicData>
        </a:graphic>
      </p:graphicFrame>
      <p:grpSp>
        <p:nvGrpSpPr>
          <p:cNvPr id="69779" name="Group 147"/>
          <p:cNvGrpSpPr>
            <a:grpSpLocks/>
          </p:cNvGrpSpPr>
          <p:nvPr/>
        </p:nvGrpSpPr>
        <p:grpSpPr bwMode="auto">
          <a:xfrm>
            <a:off x="4648200" y="1676400"/>
            <a:ext cx="4343400" cy="3352800"/>
            <a:chOff x="2160" y="1152"/>
            <a:chExt cx="3456" cy="2256"/>
          </a:xfrm>
        </p:grpSpPr>
        <p:sp>
          <p:nvSpPr>
            <p:cNvPr id="69708" name="Rectangle 76"/>
            <p:cNvSpPr>
              <a:spLocks noChangeArrowheads="1"/>
            </p:cNvSpPr>
            <p:nvPr/>
          </p:nvSpPr>
          <p:spPr bwMode="auto">
            <a:xfrm>
              <a:off x="2160" y="1152"/>
              <a:ext cx="3456" cy="22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732" name="Line 100"/>
            <p:cNvSpPr>
              <a:spLocks noChangeShapeType="1"/>
            </p:cNvSpPr>
            <p:nvPr/>
          </p:nvSpPr>
          <p:spPr bwMode="auto">
            <a:xfrm>
              <a:off x="4272" y="196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69746" name="Group 114"/>
            <p:cNvGrpSpPr>
              <a:grpSpLocks/>
            </p:cNvGrpSpPr>
            <p:nvPr/>
          </p:nvGrpSpPr>
          <p:grpSpPr bwMode="auto">
            <a:xfrm>
              <a:off x="2304" y="1248"/>
              <a:ext cx="3168" cy="2069"/>
              <a:chOff x="2304" y="1248"/>
              <a:chExt cx="3168" cy="2069"/>
            </a:xfrm>
          </p:grpSpPr>
          <p:sp>
            <p:nvSpPr>
              <p:cNvPr id="69709" name="Line 77"/>
              <p:cNvSpPr>
                <a:spLocks noChangeShapeType="1"/>
              </p:cNvSpPr>
              <p:nvPr/>
            </p:nvSpPr>
            <p:spPr bwMode="auto">
              <a:xfrm>
                <a:off x="2448" y="297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710" name="Line 78"/>
              <p:cNvSpPr>
                <a:spLocks noChangeShapeType="1"/>
              </p:cNvSpPr>
              <p:nvPr/>
            </p:nvSpPr>
            <p:spPr bwMode="auto">
              <a:xfrm>
                <a:off x="3552" y="1968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711" name="Rectangle 79"/>
              <p:cNvSpPr>
                <a:spLocks noChangeArrowheads="1"/>
              </p:cNvSpPr>
              <p:nvPr/>
            </p:nvSpPr>
            <p:spPr bwMode="auto">
              <a:xfrm>
                <a:off x="2400" y="1296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en-US" sz="2400" b="1"/>
                  <a:t>A</a:t>
                </a:r>
                <a:endParaRPr lang="ru-RU" sz="2400"/>
              </a:p>
            </p:txBody>
          </p:sp>
          <p:sp>
            <p:nvSpPr>
              <p:cNvPr id="69712" name="Rectangle 80"/>
              <p:cNvSpPr>
                <a:spLocks noChangeArrowheads="1"/>
              </p:cNvSpPr>
              <p:nvPr/>
            </p:nvSpPr>
            <p:spPr bwMode="auto">
              <a:xfrm>
                <a:off x="2352" y="2016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en-US" sz="2400" b="1"/>
                  <a:t>B</a:t>
                </a:r>
                <a:endParaRPr lang="ru-RU" sz="2400"/>
              </a:p>
            </p:txBody>
          </p:sp>
          <p:grpSp>
            <p:nvGrpSpPr>
              <p:cNvPr id="69716" name="Group 84"/>
              <p:cNvGrpSpPr>
                <a:grpSpLocks/>
              </p:cNvGrpSpPr>
              <p:nvPr/>
            </p:nvGrpSpPr>
            <p:grpSpPr bwMode="auto">
              <a:xfrm>
                <a:off x="3792" y="1488"/>
                <a:ext cx="243" cy="629"/>
                <a:chOff x="1798" y="3423"/>
                <a:chExt cx="243" cy="433"/>
              </a:xfrm>
            </p:grpSpPr>
            <p:sp>
              <p:nvSpPr>
                <p:cNvPr id="69717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8" y="3423"/>
                  <a:ext cx="98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  1</a:t>
                  </a:r>
                  <a:endParaRPr lang="ru-RU"/>
                </a:p>
              </p:txBody>
            </p:sp>
            <p:sp>
              <p:nvSpPr>
                <p:cNvPr id="69718" name="Rectangle 86"/>
                <p:cNvSpPr>
                  <a:spLocks noChangeArrowheads="1"/>
                </p:cNvSpPr>
                <p:nvPr/>
              </p:nvSpPr>
              <p:spPr bwMode="auto">
                <a:xfrm>
                  <a:off x="1798" y="3423"/>
                  <a:ext cx="243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9719" name="Line 87"/>
              <p:cNvSpPr>
                <a:spLocks noChangeShapeType="1"/>
              </p:cNvSpPr>
              <p:nvPr/>
            </p:nvSpPr>
            <p:spPr bwMode="auto">
              <a:xfrm>
                <a:off x="2400" y="153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720" name="Line 88"/>
              <p:cNvSpPr>
                <a:spLocks noChangeShapeType="1"/>
              </p:cNvSpPr>
              <p:nvPr/>
            </p:nvSpPr>
            <p:spPr bwMode="auto">
              <a:xfrm>
                <a:off x="3168" y="168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721" name="Line 89"/>
              <p:cNvSpPr>
                <a:spLocks noChangeShapeType="1"/>
              </p:cNvSpPr>
              <p:nvPr/>
            </p:nvSpPr>
            <p:spPr bwMode="auto">
              <a:xfrm>
                <a:off x="2400" y="225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722" name="Line 90"/>
              <p:cNvSpPr>
                <a:spLocks noChangeShapeType="1"/>
              </p:cNvSpPr>
              <p:nvPr/>
            </p:nvSpPr>
            <p:spPr bwMode="auto">
              <a:xfrm>
                <a:off x="4272" y="1968"/>
                <a:ext cx="0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723" name="Line 91"/>
              <p:cNvSpPr>
                <a:spLocks noChangeShapeType="1"/>
              </p:cNvSpPr>
              <p:nvPr/>
            </p:nvSpPr>
            <p:spPr bwMode="auto">
              <a:xfrm>
                <a:off x="4032" y="1728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9727" name="Group 95"/>
              <p:cNvGrpSpPr>
                <a:grpSpLocks/>
              </p:cNvGrpSpPr>
              <p:nvPr/>
            </p:nvGrpSpPr>
            <p:grpSpPr bwMode="auto">
              <a:xfrm>
                <a:off x="2880" y="1248"/>
                <a:ext cx="288" cy="629"/>
                <a:chOff x="1152" y="1968"/>
                <a:chExt cx="288" cy="433"/>
              </a:xfrm>
            </p:grpSpPr>
            <p:sp>
              <p:nvSpPr>
                <p:cNvPr id="69728" name="Rectangle 96"/>
                <p:cNvSpPr>
                  <a:spLocks noChangeArrowheads="1"/>
                </p:cNvSpPr>
                <p:nvPr/>
              </p:nvSpPr>
              <p:spPr bwMode="auto">
                <a:xfrm>
                  <a:off x="1152" y="1968"/>
                  <a:ext cx="243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9729" name="Oval 97"/>
                <p:cNvSpPr>
                  <a:spLocks noChangeArrowheads="1"/>
                </p:cNvSpPr>
                <p:nvPr/>
              </p:nvSpPr>
              <p:spPr bwMode="auto">
                <a:xfrm>
                  <a:off x="1392" y="2160"/>
                  <a:ext cx="48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69730" name="Rectangle 98"/>
              <p:cNvSpPr>
                <a:spLocks noChangeArrowheads="1"/>
              </p:cNvSpPr>
              <p:nvPr/>
            </p:nvSpPr>
            <p:spPr bwMode="auto">
              <a:xfrm>
                <a:off x="2304" y="2736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2400" b="1"/>
                  <a:t>С</a:t>
                </a:r>
                <a:endParaRPr lang="ru-RU" sz="2400"/>
              </a:p>
            </p:txBody>
          </p:sp>
          <p:sp>
            <p:nvSpPr>
              <p:cNvPr id="69733" name="Line 101"/>
              <p:cNvSpPr>
                <a:spLocks noChangeShapeType="1"/>
              </p:cNvSpPr>
              <p:nvPr/>
            </p:nvSpPr>
            <p:spPr bwMode="auto">
              <a:xfrm>
                <a:off x="3552" y="1968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9734" name="Group 102"/>
              <p:cNvGrpSpPr>
                <a:grpSpLocks/>
              </p:cNvGrpSpPr>
              <p:nvPr/>
            </p:nvGrpSpPr>
            <p:grpSpPr bwMode="auto">
              <a:xfrm>
                <a:off x="4608" y="1536"/>
                <a:ext cx="244" cy="629"/>
                <a:chOff x="672" y="3408"/>
                <a:chExt cx="244" cy="433"/>
              </a:xfrm>
            </p:grpSpPr>
            <p:sp>
              <p:nvSpPr>
                <p:cNvPr id="69735" name="Rectangle 103"/>
                <p:cNvSpPr>
                  <a:spLocks noChangeArrowheads="1"/>
                </p:cNvSpPr>
                <p:nvPr/>
              </p:nvSpPr>
              <p:spPr bwMode="auto">
                <a:xfrm>
                  <a:off x="775" y="3476"/>
                  <a:ext cx="97" cy="137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lIns="12700" tIns="12700" rIns="12700" bIns="12700"/>
                <a:lstStyle/>
                <a:p>
                  <a:r>
                    <a:rPr lang="ru-RU" sz="1200" b="1"/>
                    <a:t>&amp;</a:t>
                  </a:r>
                  <a:endParaRPr lang="ru-RU"/>
                </a:p>
              </p:txBody>
            </p:sp>
            <p:sp>
              <p:nvSpPr>
                <p:cNvPr id="69736" name="Rectangle 104"/>
                <p:cNvSpPr>
                  <a:spLocks noChangeArrowheads="1"/>
                </p:cNvSpPr>
                <p:nvPr/>
              </p:nvSpPr>
              <p:spPr bwMode="auto">
                <a:xfrm>
                  <a:off x="672" y="3408"/>
                  <a:ext cx="244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9737" name="Line 105"/>
              <p:cNvSpPr>
                <a:spLocks noChangeShapeType="1"/>
              </p:cNvSpPr>
              <p:nvPr/>
            </p:nvSpPr>
            <p:spPr bwMode="auto">
              <a:xfrm flipH="1">
                <a:off x="3168" y="2304"/>
                <a:ext cx="384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738" name="Line 106"/>
              <p:cNvSpPr>
                <a:spLocks noChangeShapeType="1"/>
              </p:cNvSpPr>
              <p:nvPr/>
            </p:nvSpPr>
            <p:spPr bwMode="auto">
              <a:xfrm>
                <a:off x="4848" y="182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9739" name="Group 107"/>
              <p:cNvGrpSpPr>
                <a:grpSpLocks/>
              </p:cNvGrpSpPr>
              <p:nvPr/>
            </p:nvGrpSpPr>
            <p:grpSpPr bwMode="auto">
              <a:xfrm>
                <a:off x="2880" y="1968"/>
                <a:ext cx="288" cy="629"/>
                <a:chOff x="1152" y="1968"/>
                <a:chExt cx="288" cy="433"/>
              </a:xfrm>
            </p:grpSpPr>
            <p:sp>
              <p:nvSpPr>
                <p:cNvPr id="69740" name="Rectangle 108"/>
                <p:cNvSpPr>
                  <a:spLocks noChangeArrowheads="1"/>
                </p:cNvSpPr>
                <p:nvPr/>
              </p:nvSpPr>
              <p:spPr bwMode="auto">
                <a:xfrm>
                  <a:off x="1152" y="1968"/>
                  <a:ext cx="243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9741" name="Oval 109"/>
                <p:cNvSpPr>
                  <a:spLocks noChangeArrowheads="1"/>
                </p:cNvSpPr>
                <p:nvPr/>
              </p:nvSpPr>
              <p:spPr bwMode="auto">
                <a:xfrm>
                  <a:off x="1392" y="2160"/>
                  <a:ext cx="48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9742" name="Group 110"/>
              <p:cNvGrpSpPr>
                <a:grpSpLocks/>
              </p:cNvGrpSpPr>
              <p:nvPr/>
            </p:nvGrpSpPr>
            <p:grpSpPr bwMode="auto">
              <a:xfrm>
                <a:off x="2880" y="2688"/>
                <a:ext cx="288" cy="629"/>
                <a:chOff x="1152" y="1968"/>
                <a:chExt cx="288" cy="433"/>
              </a:xfrm>
            </p:grpSpPr>
            <p:sp>
              <p:nvSpPr>
                <p:cNvPr id="69743" name="Rectangle 111"/>
                <p:cNvSpPr>
                  <a:spLocks noChangeArrowheads="1"/>
                </p:cNvSpPr>
                <p:nvPr/>
              </p:nvSpPr>
              <p:spPr bwMode="auto">
                <a:xfrm>
                  <a:off x="1152" y="1968"/>
                  <a:ext cx="243" cy="433"/>
                </a:xfrm>
                <a:prstGeom prst="rect">
                  <a:avLst/>
                </a:prstGeom>
                <a:noFill/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9744" name="Oval 112"/>
                <p:cNvSpPr>
                  <a:spLocks noChangeArrowheads="1"/>
                </p:cNvSpPr>
                <p:nvPr/>
              </p:nvSpPr>
              <p:spPr bwMode="auto">
                <a:xfrm>
                  <a:off x="1392" y="2160"/>
                  <a:ext cx="48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69745" name="Line 113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11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69780" name="Object 148"/>
          <p:cNvGraphicFramePr>
            <a:graphicFrameLocks noChangeAspect="1"/>
          </p:cNvGraphicFramePr>
          <p:nvPr/>
        </p:nvGraphicFramePr>
        <p:xfrm>
          <a:off x="4876800" y="5410200"/>
          <a:ext cx="3814763" cy="887413"/>
        </p:xfrm>
        <a:graphic>
          <a:graphicData uri="http://schemas.openxmlformats.org/presentationml/2006/ole">
            <p:oleObj spid="_x0000_s69780" name="Формула" r:id="rId5" imgW="1041120" imgH="24120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6858000" y="2286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4495800" y="21336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94212" name="Формула" r:id="rId3" imgW="114120" imgH="215640" progId="Equation.3">
              <p:embed/>
            </p:oleObj>
          </a:graphicData>
        </a:graphic>
      </p:graphicFrame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381000" y="5334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Построить логическое выражение по логической схеме:</a:t>
            </a:r>
          </a:p>
        </p:txBody>
      </p:sp>
      <p:grpSp>
        <p:nvGrpSpPr>
          <p:cNvPr id="94253" name="Group 45"/>
          <p:cNvGrpSpPr>
            <a:grpSpLocks/>
          </p:cNvGrpSpPr>
          <p:nvPr/>
        </p:nvGrpSpPr>
        <p:grpSpPr bwMode="auto">
          <a:xfrm>
            <a:off x="2057400" y="1905000"/>
            <a:ext cx="5486400" cy="3124200"/>
            <a:chOff x="336" y="1152"/>
            <a:chExt cx="3456" cy="1968"/>
          </a:xfrm>
        </p:grpSpPr>
        <p:sp>
          <p:nvSpPr>
            <p:cNvPr id="94217" name="Rectangle 9"/>
            <p:cNvSpPr>
              <a:spLocks noChangeArrowheads="1"/>
            </p:cNvSpPr>
            <p:nvPr/>
          </p:nvSpPr>
          <p:spPr bwMode="auto">
            <a:xfrm>
              <a:off x="336" y="1152"/>
              <a:ext cx="3456" cy="196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218" name="Line 10"/>
            <p:cNvSpPr>
              <a:spLocks noChangeShapeType="1"/>
            </p:cNvSpPr>
            <p:nvPr/>
          </p:nvSpPr>
          <p:spPr bwMode="auto">
            <a:xfrm>
              <a:off x="720" y="2448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19" name="Line 11"/>
            <p:cNvSpPr>
              <a:spLocks noChangeShapeType="1"/>
            </p:cNvSpPr>
            <p:nvPr/>
          </p:nvSpPr>
          <p:spPr bwMode="auto">
            <a:xfrm>
              <a:off x="1392" y="249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20" name="Rectangle 12"/>
            <p:cNvSpPr>
              <a:spLocks noChangeArrowheads="1"/>
            </p:cNvSpPr>
            <p:nvPr/>
          </p:nvSpPr>
          <p:spPr bwMode="auto">
            <a:xfrm>
              <a:off x="576" y="1296"/>
              <a:ext cx="98" cy="13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2400" b="1"/>
                <a:t>A</a:t>
              </a:r>
              <a:endParaRPr lang="ru-RU" sz="2400"/>
            </a:p>
          </p:txBody>
        </p:sp>
        <p:sp>
          <p:nvSpPr>
            <p:cNvPr id="94221" name="Rectangle 13"/>
            <p:cNvSpPr>
              <a:spLocks noChangeArrowheads="1"/>
            </p:cNvSpPr>
            <p:nvPr/>
          </p:nvSpPr>
          <p:spPr bwMode="auto">
            <a:xfrm>
              <a:off x="528" y="2304"/>
              <a:ext cx="98" cy="13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en-US" sz="2400" b="1"/>
                <a:t>B</a:t>
              </a:r>
              <a:endParaRPr lang="ru-RU" sz="2400"/>
            </a:p>
          </p:txBody>
        </p:sp>
        <p:grpSp>
          <p:nvGrpSpPr>
            <p:cNvPr id="94222" name="Group 14"/>
            <p:cNvGrpSpPr>
              <a:grpSpLocks/>
            </p:cNvGrpSpPr>
            <p:nvPr/>
          </p:nvGrpSpPr>
          <p:grpSpPr bwMode="auto">
            <a:xfrm>
              <a:off x="1104" y="1344"/>
              <a:ext cx="244" cy="629"/>
              <a:chOff x="672" y="3408"/>
              <a:chExt cx="244" cy="433"/>
            </a:xfrm>
          </p:grpSpPr>
          <p:sp>
            <p:nvSpPr>
              <p:cNvPr id="94223" name="Rectangle 15"/>
              <p:cNvSpPr>
                <a:spLocks noChangeArrowheads="1"/>
              </p:cNvSpPr>
              <p:nvPr/>
            </p:nvSpPr>
            <p:spPr bwMode="auto">
              <a:xfrm>
                <a:off x="775" y="3476"/>
                <a:ext cx="97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1200" b="1"/>
                  <a:t>&amp;</a:t>
                </a:r>
                <a:endParaRPr lang="ru-RU"/>
              </a:p>
            </p:txBody>
          </p:sp>
          <p:sp>
            <p:nvSpPr>
              <p:cNvPr id="94224" name="Rectangle 16"/>
              <p:cNvSpPr>
                <a:spLocks noChangeArrowheads="1"/>
              </p:cNvSpPr>
              <p:nvPr/>
            </p:nvSpPr>
            <p:spPr bwMode="auto">
              <a:xfrm>
                <a:off x="672" y="3408"/>
                <a:ext cx="244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4225" name="Group 17"/>
            <p:cNvGrpSpPr>
              <a:grpSpLocks/>
            </p:cNvGrpSpPr>
            <p:nvPr/>
          </p:nvGrpSpPr>
          <p:grpSpPr bwMode="auto">
            <a:xfrm>
              <a:off x="1152" y="2160"/>
              <a:ext cx="243" cy="629"/>
              <a:chOff x="1798" y="3423"/>
              <a:chExt cx="243" cy="433"/>
            </a:xfrm>
          </p:grpSpPr>
          <p:sp>
            <p:nvSpPr>
              <p:cNvPr id="94226" name="Rectangle 18"/>
              <p:cNvSpPr>
                <a:spLocks noChangeArrowheads="1"/>
              </p:cNvSpPr>
              <p:nvPr/>
            </p:nvSpPr>
            <p:spPr bwMode="auto">
              <a:xfrm>
                <a:off x="1928" y="3423"/>
                <a:ext cx="98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1200" b="1"/>
                  <a:t>  1</a:t>
                </a:r>
                <a:endParaRPr lang="ru-RU"/>
              </a:p>
            </p:txBody>
          </p:sp>
          <p:sp>
            <p:nvSpPr>
              <p:cNvPr id="94227" name="Rectangle 19"/>
              <p:cNvSpPr>
                <a:spLocks noChangeArrowheads="1"/>
              </p:cNvSpPr>
              <p:nvPr/>
            </p:nvSpPr>
            <p:spPr bwMode="auto">
              <a:xfrm>
                <a:off x="1798" y="3423"/>
                <a:ext cx="243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4228" name="Line 20"/>
            <p:cNvSpPr>
              <a:spLocks noChangeShapeType="1"/>
            </p:cNvSpPr>
            <p:nvPr/>
          </p:nvSpPr>
          <p:spPr bwMode="auto">
            <a:xfrm>
              <a:off x="672" y="1553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29" name="Line 21"/>
            <p:cNvSpPr>
              <a:spLocks noChangeShapeType="1"/>
            </p:cNvSpPr>
            <p:nvPr/>
          </p:nvSpPr>
          <p:spPr bwMode="auto">
            <a:xfrm>
              <a:off x="1344" y="1680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31" name="Line 23"/>
            <p:cNvSpPr>
              <a:spLocks noChangeShapeType="1"/>
            </p:cNvSpPr>
            <p:nvPr/>
          </p:nvSpPr>
          <p:spPr bwMode="auto">
            <a:xfrm>
              <a:off x="720" y="2669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32" name="Line 24"/>
            <p:cNvSpPr>
              <a:spLocks noChangeShapeType="1"/>
            </p:cNvSpPr>
            <p:nvPr/>
          </p:nvSpPr>
          <p:spPr bwMode="auto">
            <a:xfrm>
              <a:off x="816" y="1776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34" name="Line 26"/>
            <p:cNvSpPr>
              <a:spLocks noChangeShapeType="1"/>
            </p:cNvSpPr>
            <p:nvPr/>
          </p:nvSpPr>
          <p:spPr bwMode="auto">
            <a:xfrm>
              <a:off x="2256" y="1728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94235" name="Group 27"/>
            <p:cNvGrpSpPr>
              <a:grpSpLocks/>
            </p:cNvGrpSpPr>
            <p:nvPr/>
          </p:nvGrpSpPr>
          <p:grpSpPr bwMode="auto">
            <a:xfrm>
              <a:off x="1968" y="2160"/>
              <a:ext cx="288" cy="629"/>
              <a:chOff x="1152" y="1968"/>
              <a:chExt cx="288" cy="433"/>
            </a:xfrm>
          </p:grpSpPr>
          <p:sp>
            <p:nvSpPr>
              <p:cNvPr id="94236" name="Rectangle 28"/>
              <p:cNvSpPr>
                <a:spLocks noChangeArrowheads="1"/>
              </p:cNvSpPr>
              <p:nvPr/>
            </p:nvSpPr>
            <p:spPr bwMode="auto">
              <a:xfrm>
                <a:off x="1152" y="1968"/>
                <a:ext cx="243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37" name="Oval 29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48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4238" name="Group 30"/>
            <p:cNvGrpSpPr>
              <a:grpSpLocks/>
            </p:cNvGrpSpPr>
            <p:nvPr/>
          </p:nvGrpSpPr>
          <p:grpSpPr bwMode="auto">
            <a:xfrm>
              <a:off x="1968" y="1392"/>
              <a:ext cx="288" cy="629"/>
              <a:chOff x="1152" y="1968"/>
              <a:chExt cx="288" cy="433"/>
            </a:xfrm>
          </p:grpSpPr>
          <p:sp>
            <p:nvSpPr>
              <p:cNvPr id="94239" name="Rectangle 31"/>
              <p:cNvSpPr>
                <a:spLocks noChangeArrowheads="1"/>
              </p:cNvSpPr>
              <p:nvPr/>
            </p:nvSpPr>
            <p:spPr bwMode="auto">
              <a:xfrm>
                <a:off x="1152" y="1968"/>
                <a:ext cx="243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40" name="Oval 32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48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4242" name="Rectangle 34"/>
            <p:cNvSpPr>
              <a:spLocks noChangeArrowheads="1"/>
            </p:cNvSpPr>
            <p:nvPr/>
          </p:nvSpPr>
          <p:spPr bwMode="auto">
            <a:xfrm>
              <a:off x="528" y="2544"/>
              <a:ext cx="98" cy="13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r>
                <a:rPr lang="ru-RU" sz="2400" b="1"/>
                <a:t>С</a:t>
              </a:r>
              <a:endParaRPr lang="ru-RU" sz="2400"/>
            </a:p>
          </p:txBody>
        </p:sp>
        <p:sp>
          <p:nvSpPr>
            <p:cNvPr id="94243" name="Line 35"/>
            <p:cNvSpPr>
              <a:spLocks noChangeShapeType="1"/>
            </p:cNvSpPr>
            <p:nvPr/>
          </p:nvSpPr>
          <p:spPr bwMode="auto">
            <a:xfrm>
              <a:off x="816" y="177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44" name="Line 36"/>
            <p:cNvSpPr>
              <a:spLocks noChangeShapeType="1"/>
            </p:cNvSpPr>
            <p:nvPr/>
          </p:nvSpPr>
          <p:spPr bwMode="auto">
            <a:xfrm>
              <a:off x="2448" y="192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45" name="Line 37"/>
            <p:cNvSpPr>
              <a:spLocks noChangeShapeType="1"/>
            </p:cNvSpPr>
            <p:nvPr/>
          </p:nvSpPr>
          <p:spPr bwMode="auto">
            <a:xfrm>
              <a:off x="2448" y="1920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94247" name="Group 39"/>
            <p:cNvGrpSpPr>
              <a:grpSpLocks/>
            </p:cNvGrpSpPr>
            <p:nvPr/>
          </p:nvGrpSpPr>
          <p:grpSpPr bwMode="auto">
            <a:xfrm>
              <a:off x="2784" y="1536"/>
              <a:ext cx="244" cy="629"/>
              <a:chOff x="672" y="3408"/>
              <a:chExt cx="244" cy="433"/>
            </a:xfrm>
          </p:grpSpPr>
          <p:sp>
            <p:nvSpPr>
              <p:cNvPr id="94248" name="Rectangle 40"/>
              <p:cNvSpPr>
                <a:spLocks noChangeArrowheads="1"/>
              </p:cNvSpPr>
              <p:nvPr/>
            </p:nvSpPr>
            <p:spPr bwMode="auto">
              <a:xfrm>
                <a:off x="775" y="3476"/>
                <a:ext cx="97" cy="13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lIns="12700" tIns="12700" rIns="12700" bIns="12700"/>
              <a:lstStyle/>
              <a:p>
                <a:r>
                  <a:rPr lang="ru-RU" sz="1200" b="1"/>
                  <a:t>&amp;</a:t>
                </a:r>
                <a:endParaRPr lang="ru-RU"/>
              </a:p>
            </p:txBody>
          </p:sp>
          <p:sp>
            <p:nvSpPr>
              <p:cNvPr id="94249" name="Rectangle 41"/>
              <p:cNvSpPr>
                <a:spLocks noChangeArrowheads="1"/>
              </p:cNvSpPr>
              <p:nvPr/>
            </p:nvSpPr>
            <p:spPr bwMode="auto">
              <a:xfrm>
                <a:off x="672" y="3408"/>
                <a:ext cx="244" cy="43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4246" name="Line 38"/>
            <p:cNvSpPr>
              <a:spLocks noChangeShapeType="1"/>
            </p:cNvSpPr>
            <p:nvPr/>
          </p:nvSpPr>
          <p:spPr bwMode="auto">
            <a:xfrm flipH="1">
              <a:off x="2256" y="2496"/>
              <a:ext cx="19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51" name="Line 43"/>
            <p:cNvSpPr>
              <a:spLocks noChangeShapeType="1"/>
            </p:cNvSpPr>
            <p:nvPr/>
          </p:nvSpPr>
          <p:spPr bwMode="auto">
            <a:xfrm>
              <a:off x="3024" y="1824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Край">
  <a:themeElements>
    <a:clrScheme name="2_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2_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906</TotalTime>
  <Words>442</Words>
  <Application>Microsoft Office PowerPoint</Application>
  <PresentationFormat>Экран (4:3)</PresentationFormat>
  <Paragraphs>141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4" baseType="lpstr">
      <vt:lpstr>Arial</vt:lpstr>
      <vt:lpstr>Garamond</vt:lpstr>
      <vt:lpstr>Wingdings</vt:lpstr>
      <vt:lpstr>Calibri</vt:lpstr>
      <vt:lpstr>Times New Roman</vt:lpstr>
      <vt:lpstr>Georgia</vt:lpstr>
      <vt:lpstr>Symbol</vt:lpstr>
      <vt:lpstr>Край</vt:lpstr>
      <vt:lpstr>1_Оформление по умолчанию</vt:lpstr>
      <vt:lpstr>2_Край</vt:lpstr>
      <vt:lpstr>Оформление по умолчанию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зуева</cp:lastModifiedBy>
  <cp:revision>32</cp:revision>
  <cp:lastPrinted>1601-01-01T00:00:00Z</cp:lastPrinted>
  <dcterms:created xsi:type="dcterms:W3CDTF">1601-01-01T00:00:00Z</dcterms:created>
  <dcterms:modified xsi:type="dcterms:W3CDTF">2015-12-13T07:44:49Z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