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1" r:id="rId4"/>
    <p:sldId id="273" r:id="rId5"/>
    <p:sldId id="272" r:id="rId6"/>
    <p:sldId id="257" r:id="rId7"/>
    <p:sldId id="265" r:id="rId8"/>
    <p:sldId id="261" r:id="rId9"/>
    <p:sldId id="266" r:id="rId10"/>
    <p:sldId id="258" r:id="rId11"/>
    <p:sldId id="267" r:id="rId12"/>
    <p:sldId id="262" r:id="rId13"/>
    <p:sldId id="263" r:id="rId14"/>
    <p:sldId id="268" r:id="rId15"/>
    <p:sldId id="270" r:id="rId16"/>
    <p:sldId id="259" r:id="rId17"/>
    <p:sldId id="264" r:id="rId18"/>
    <p:sldId id="260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8747-7C09-4C9F-90CE-4F9C41EF0F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F7F50-E209-458C-ABE6-8CAC294A5D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4647-4DE8-46B8-88D3-6CC7E6B45C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33387-304D-4FEA-BC79-6F71093281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7ADF4-DA6A-4271-964C-FB695C60AB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A87F3-EFEC-420C-88C3-3208C66B68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CC5AE-0377-44CD-A7EB-9A75012020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17D42-C53F-4668-915E-F4D72E5500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90A42-A3E5-49BE-81E7-A050452D34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3D8E5-B7A4-49A1-939D-790223AA72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4F2F0-5B3A-4918-A43C-CE17EE4DE4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40A40B-2184-40D0-82D9-106E13FF9089}" type="datetimeFigureOut">
              <a:rPr lang="ru-RU" smtClean="0"/>
              <a:pPr/>
              <a:t>18.11.2019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15603C-C4C3-4BA5-95F9-D384D5CAF0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F6EE5A-184B-4817-A39E-3BA8BC4FE71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519" y="2204864"/>
            <a:ext cx="8741496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Разбор задания</a:t>
            </a:r>
          </a:p>
          <a:p>
            <a:pPr algn="ctr"/>
            <a:r>
              <a:rPr lang="ru-RU" sz="8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№ </a:t>
            </a:r>
            <a:r>
              <a:rPr lang="ru-RU" sz="8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15</a:t>
            </a:r>
            <a:r>
              <a:rPr lang="ru-RU" sz="8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.2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877362"/>
            <a:ext cx="86409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Напишите программу, которая в последовательности натуральных чисел определяет сумму всех чисел, кратных 4 и оканчивающихся на 6. Программа получает на вход натуральные числа, количество введённых чисел неизвестно, последовательность чисел заканчивается числом 0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 — признак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окончания ввода, не входит в последовательность). Количество чисел не превышает 100. Введённые числа не превышают 300. Программа должна вывести одно число: сумму всех чисел, кратных 4 и оканчивающихся на 6.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6064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 тип задач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s:=0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while a &lt;&gt;0 do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if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 mod 4 =0)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10 = 6)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s:=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s+a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end;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end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Напишите программу, которая в последовательности целых чисел</a:t>
            </a:r>
          </a:p>
          <a:p>
            <a:r>
              <a:rPr lang="ru-RU" dirty="0"/>
              <a:t>определяет количество чётных чисел, кратных 7. Программа</a:t>
            </a:r>
          </a:p>
          <a:p>
            <a:r>
              <a:rPr lang="ru-RU" dirty="0"/>
              <a:t>получает на вход целые числа, количество введённых чисел неизвестно,</a:t>
            </a:r>
          </a:p>
          <a:p>
            <a:r>
              <a:rPr lang="ru-RU" dirty="0"/>
              <a:t>последовательность чисел заканчивается числом 0 (0 – признак окончания</a:t>
            </a:r>
          </a:p>
          <a:p>
            <a:r>
              <a:rPr lang="ru-RU" dirty="0"/>
              <a:t>ввода, не входит в последовательность).</a:t>
            </a:r>
          </a:p>
          <a:p>
            <a:r>
              <a:rPr lang="ru-RU" dirty="0"/>
              <a:t>Количество чисел не превышает 1000. Введённые числа по модулю</a:t>
            </a:r>
          </a:p>
          <a:p>
            <a:r>
              <a:rPr lang="ru-RU" dirty="0"/>
              <a:t>не превышают 30 000.</a:t>
            </a:r>
          </a:p>
          <a:p>
            <a:r>
              <a:rPr lang="ru-RU" dirty="0"/>
              <a:t>Программа должна вывести </a:t>
            </a:r>
            <a:r>
              <a:rPr lang="ru-RU" dirty="0">
                <a:solidFill>
                  <a:srgbClr val="FF0000"/>
                </a:solidFill>
              </a:rPr>
              <a:t>одно число</a:t>
            </a:r>
            <a:r>
              <a:rPr lang="ru-RU" dirty="0"/>
              <a:t>: количество чётных чисел, кратных 7.</a:t>
            </a:r>
          </a:p>
          <a:p>
            <a:endParaRPr lang="en-US" b="1" dirty="0" smtClean="0"/>
          </a:p>
          <a:p>
            <a:r>
              <a:rPr lang="ru-RU" b="1" dirty="0" smtClean="0"/>
              <a:t>Пример </a:t>
            </a:r>
            <a:r>
              <a:rPr lang="ru-RU" b="1" dirty="0"/>
              <a:t>работы программы</a:t>
            </a:r>
            <a:r>
              <a:rPr lang="ru-RU" b="1" dirty="0" smtClean="0"/>
              <a:t>:</a:t>
            </a:r>
            <a:endParaRPr lang="en-US" b="1" dirty="0" smtClean="0"/>
          </a:p>
          <a:p>
            <a:endParaRPr lang="ru-RU" b="1" dirty="0"/>
          </a:p>
          <a:p>
            <a:r>
              <a:rPr lang="ru-RU" b="1" dirty="0"/>
              <a:t>Входные </a:t>
            </a:r>
            <a:r>
              <a:rPr lang="ru-RU" b="1" dirty="0" smtClean="0"/>
              <a:t>данные</a:t>
            </a:r>
            <a:r>
              <a:rPr lang="en-US" b="1" dirty="0" smtClean="0"/>
              <a:t>                  </a:t>
            </a:r>
            <a:r>
              <a:rPr lang="ru-RU" b="1" dirty="0" smtClean="0"/>
              <a:t> </a:t>
            </a:r>
            <a:r>
              <a:rPr lang="ru-RU" b="1" dirty="0"/>
              <a:t>Выходные данные</a:t>
            </a:r>
          </a:p>
          <a:p>
            <a:r>
              <a:rPr lang="ru-RU" dirty="0"/>
              <a:t>–32</a:t>
            </a:r>
          </a:p>
          <a:p>
            <a:r>
              <a:rPr lang="ru-RU" dirty="0" smtClean="0"/>
              <a:t>14</a:t>
            </a:r>
            <a:r>
              <a:rPr lang="en-US" dirty="0" smtClean="0"/>
              <a:t>                                                               1</a:t>
            </a:r>
            <a:endParaRPr lang="ru-RU" dirty="0"/>
          </a:p>
          <a:p>
            <a:r>
              <a:rPr lang="ru-RU" dirty="0"/>
              <a:t>17</a:t>
            </a:r>
          </a:p>
          <a:p>
            <a:r>
              <a:rPr lang="ru-RU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Напишите программу, которая в последовательности целых </a:t>
            </a:r>
            <a:r>
              <a:rPr lang="ru-RU" sz="1600" dirty="0" smtClean="0"/>
              <a:t>чисел</a:t>
            </a:r>
            <a:r>
              <a:rPr lang="en-US" sz="1600" dirty="0" smtClean="0"/>
              <a:t> </a:t>
            </a:r>
            <a:r>
              <a:rPr lang="ru-RU" sz="1600" dirty="0" smtClean="0"/>
              <a:t>определяет </a:t>
            </a:r>
            <a:r>
              <a:rPr lang="ru-RU" sz="1600" dirty="0"/>
              <a:t>количество чётных чисел, кратных 7. </a:t>
            </a:r>
            <a:r>
              <a:rPr lang="ru-RU" sz="1600" dirty="0" smtClean="0"/>
              <a:t>Программа</a:t>
            </a:r>
            <a:r>
              <a:rPr lang="en-US" sz="1600" dirty="0" smtClean="0"/>
              <a:t> </a:t>
            </a:r>
            <a:r>
              <a:rPr lang="ru-RU" sz="1600" dirty="0" smtClean="0"/>
              <a:t>получает </a:t>
            </a:r>
            <a:r>
              <a:rPr lang="ru-RU" sz="1600" dirty="0"/>
              <a:t>на вход целые числа, количество введённых чисел </a:t>
            </a:r>
            <a:r>
              <a:rPr lang="ru-RU" sz="1600" dirty="0" smtClean="0"/>
              <a:t>неизвестно,</a:t>
            </a:r>
            <a:r>
              <a:rPr lang="en-US" sz="1600" dirty="0" smtClean="0"/>
              <a:t> </a:t>
            </a:r>
            <a:r>
              <a:rPr lang="ru-RU" sz="1600" dirty="0" smtClean="0"/>
              <a:t>последовательность </a:t>
            </a:r>
            <a:r>
              <a:rPr lang="ru-RU" sz="1600" dirty="0"/>
              <a:t>чисел заканчивается числом 0 (0 – признак </a:t>
            </a:r>
            <a:r>
              <a:rPr lang="ru-RU" sz="1600" dirty="0" smtClean="0"/>
              <a:t>окончания</a:t>
            </a:r>
            <a:r>
              <a:rPr lang="en-US" sz="1600" dirty="0" smtClean="0"/>
              <a:t> </a:t>
            </a:r>
            <a:r>
              <a:rPr lang="ru-RU" sz="1600" dirty="0" smtClean="0"/>
              <a:t>ввода</a:t>
            </a:r>
            <a:r>
              <a:rPr lang="ru-RU" sz="1600" dirty="0"/>
              <a:t>, не входит в последовательность</a:t>
            </a:r>
            <a:r>
              <a:rPr lang="ru-RU" sz="1600" dirty="0" smtClean="0"/>
              <a:t>).</a:t>
            </a:r>
            <a:r>
              <a:rPr lang="en-US" sz="1600" dirty="0" smtClean="0"/>
              <a:t> </a:t>
            </a:r>
            <a:r>
              <a:rPr lang="ru-RU" sz="1600" dirty="0" smtClean="0"/>
              <a:t>Количество </a:t>
            </a:r>
            <a:r>
              <a:rPr lang="ru-RU" sz="1600" dirty="0"/>
              <a:t>чисел не превышает 1000. Введённые числа по модулю</a:t>
            </a:r>
          </a:p>
          <a:p>
            <a:r>
              <a:rPr lang="ru-RU" sz="1600" dirty="0"/>
              <a:t>не превышают 30 </a:t>
            </a:r>
            <a:r>
              <a:rPr lang="ru-RU" sz="1600" dirty="0" smtClean="0"/>
              <a:t>000.</a:t>
            </a:r>
            <a:r>
              <a:rPr lang="en-US" sz="1600" dirty="0" smtClean="0"/>
              <a:t> </a:t>
            </a:r>
            <a:r>
              <a:rPr lang="ru-RU" sz="1600" dirty="0" smtClean="0"/>
              <a:t>Программа </a:t>
            </a:r>
            <a:r>
              <a:rPr lang="ru-RU" sz="1600" dirty="0"/>
              <a:t>должна вывести одно число: количество чётных чисел, кратных 7.</a:t>
            </a:r>
          </a:p>
          <a:p>
            <a:endParaRPr lang="en-US" sz="1600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00174"/>
            <a:ext cx="871296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7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Begin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k:=0;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read (a);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while a &lt;&gt;0 do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begin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if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 mod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=0)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</a:t>
            </a: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read (a);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end;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(k)</a:t>
            </a: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end</a:t>
            </a:r>
            <a:r>
              <a:rPr kumimoji="0" lang="ru-RU" sz="27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7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03648" y="4437112"/>
          <a:ext cx="6096000" cy="179832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Verdana"/>
                        </a:rPr>
                        <a:t>Входные данные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Verdana"/>
                        </a:rPr>
                        <a:t>Выходные данные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180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332656"/>
            <a:ext cx="8568952" cy="33576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32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20.2 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Напишите программу, которая в последовательности целых чисел определяет количество нечётных чисел, кратных 3. Программа получает на вход целые числа, количество введённых чисел неизвестно, последовательность чисел заканчивается числом 0 (0 — признак окончания ввода, не входит в последовательность). Количество чисел не превышает 1000. Введённые числа по модулю не превышают 30 000. Программа должна вывести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два числа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 длину последовательности (завершающий 0 не учитывается) и количество нечётных чисел, кратных 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Пример работы программы: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Begin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0;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:=0;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while a &lt;&gt;0 do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2&lt; &gt;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mod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 kol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(k,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end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15616" y="4797152"/>
          <a:ext cx="6096000" cy="8382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Вход­ные дан­ные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Вы­ход­ные дан­ные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  <a:b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60</a:t>
                      </a:r>
                      <a:b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  <a:b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79</a:t>
                      </a:r>
                      <a:b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88640"/>
            <a:ext cx="86409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20.2 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Напишите программу, которая в последовательности целых чисел определяет их сумму и количество чётных чисел, кратных 5. Программа получает на вход целые числа, количество введённых чисел неизвестно, последовательность чисел заканчивается числом 0 (0 — признак окончания ввода, не входит в последовательность). Количество чисел не превышает 1000. Введённые числа по модулю не превышают 30 000. Программа должна вывести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два числа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 сумму последовательности и количество чётных чисел, кратных 5.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Пример работы программы: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Begin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0;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:=0;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while a &lt;&gt;0 do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=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mod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writeln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</a:t>
            </a: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0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en-US" sz="2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end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548718" cy="10772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1. </a:t>
            </a:r>
            <a:r>
              <a:rPr lang="ru-RU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Метод </a:t>
            </a:r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нахождения суммы, произведения, количества элементов </a:t>
            </a:r>
            <a:r>
              <a:rPr lang="ru-RU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последовательности </a:t>
            </a:r>
            <a:endParaRPr lang="ru-RU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42910" y="1643050"/>
            <a:ext cx="64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latin typeface="Times New Roman" pitchFamily="18" charset="0"/>
              </a:rPr>
              <a:t>S:= </a:t>
            </a:r>
            <a:r>
              <a:rPr lang="en-US" sz="3600" dirty="0">
                <a:latin typeface="Times New Roman" pitchFamily="18" charset="0"/>
              </a:rPr>
              <a:t>S + </a:t>
            </a:r>
            <a:r>
              <a:rPr lang="ru-RU" sz="3600" dirty="0" smtClean="0">
                <a:latin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</a:rPr>
              <a:t>;</a:t>
            </a:r>
            <a:endParaRPr lang="en-US" sz="36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P:= P * </a:t>
            </a:r>
            <a:r>
              <a:rPr lang="ru-RU" sz="3600" dirty="0" smtClean="0">
                <a:latin typeface="Times New Roman" pitchFamily="18" charset="0"/>
              </a:rPr>
              <a:t>а</a:t>
            </a:r>
            <a:r>
              <a:rPr lang="en-US" sz="3600" dirty="0" smtClean="0">
                <a:latin typeface="Times New Roman" pitchFamily="18" charset="0"/>
              </a:rPr>
              <a:t>;</a:t>
            </a:r>
            <a:endParaRPr lang="en-US" sz="36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 smtClean="0">
                <a:latin typeface="Times New Roman" pitchFamily="18" charset="0"/>
              </a:rPr>
              <a:t>K:= K+1;</a:t>
            </a:r>
            <a:endParaRPr lang="ru-RU" sz="3600" dirty="0">
              <a:latin typeface="Times New Roman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71472" y="4202112"/>
            <a:ext cx="6629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>
                <a:latin typeface="Times New Roman" pitchFamily="18" charset="0"/>
              </a:rPr>
              <a:t>Начальные </a:t>
            </a:r>
            <a:r>
              <a:rPr lang="ru-RU" sz="3200" dirty="0" smtClean="0">
                <a:latin typeface="Times New Roman" pitchFamily="18" charset="0"/>
              </a:rPr>
              <a:t>присваивания:</a:t>
            </a:r>
            <a:endParaRPr lang="en-US" sz="32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S:= </a:t>
            </a:r>
            <a:r>
              <a:rPr lang="ru-RU" sz="3200" dirty="0">
                <a:latin typeface="Times New Roman" pitchFamily="18" charset="0"/>
              </a:rPr>
              <a:t>0</a:t>
            </a:r>
            <a:r>
              <a:rPr lang="en-US" sz="3200" dirty="0">
                <a:latin typeface="Times New Roman" pitchFamily="18" charset="0"/>
              </a:rPr>
              <a:t>;</a:t>
            </a:r>
          </a:p>
          <a:p>
            <a:r>
              <a:rPr lang="en-US" sz="3200" dirty="0">
                <a:latin typeface="Times New Roman" pitchFamily="18" charset="0"/>
              </a:rPr>
              <a:t>P:= </a:t>
            </a:r>
            <a:r>
              <a:rPr lang="ru-RU" sz="3200" dirty="0">
                <a:latin typeface="Times New Roman" pitchFamily="18" charset="0"/>
              </a:rPr>
              <a:t>1</a:t>
            </a:r>
            <a:r>
              <a:rPr lang="en-US" sz="3200" dirty="0">
                <a:latin typeface="Times New Roman" pitchFamily="18" charset="0"/>
              </a:rPr>
              <a:t>;</a:t>
            </a:r>
          </a:p>
          <a:p>
            <a:r>
              <a:rPr lang="en-US" sz="3200" dirty="0">
                <a:latin typeface="Times New Roman" pitchFamily="18" charset="0"/>
              </a:rPr>
              <a:t>K:=</a:t>
            </a:r>
            <a:r>
              <a:rPr lang="ru-RU" sz="3200" dirty="0">
                <a:latin typeface="Times New Roman" pitchFamily="18" charset="0"/>
              </a:rPr>
              <a:t> 0</a:t>
            </a:r>
            <a:r>
              <a:rPr lang="en-US" sz="3200" dirty="0" smtClean="0">
                <a:latin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57158" y="0"/>
            <a:ext cx="8534400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У</a:t>
            </a:r>
            <a:r>
              <a:rPr kumimoji="0" lang="ru-RU" sz="4000" b="1" i="0" u="none" strike="noStrike" kern="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словия</a:t>
            </a:r>
            <a:r>
              <a:rPr kumimoji="0" lang="ru-RU" sz="4000" b="1" i="0" u="none" strike="noStrike" kern="0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отбора элементов последовательности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8715436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/>
              <a:t>Положительные, отрицательные:</a:t>
            </a:r>
            <a:endParaRPr lang="en-US" sz="3200" dirty="0" smtClean="0"/>
          </a:p>
          <a:p>
            <a:pPr marL="342900" indent="-342900"/>
            <a:r>
              <a:rPr lang="en-US" sz="3200" b="1" dirty="0" smtClean="0">
                <a:solidFill>
                  <a:srgbClr val="FF0000"/>
                </a:solidFill>
              </a:rPr>
              <a:t>a&lt; 0, a&gt;0</a:t>
            </a:r>
          </a:p>
          <a:p>
            <a:pPr marL="342900" indent="-342900"/>
            <a:r>
              <a:rPr lang="en-US" sz="3200" dirty="0" smtClean="0"/>
              <a:t>2. </a:t>
            </a:r>
            <a:r>
              <a:rPr lang="ru-RU" sz="3200" dirty="0" smtClean="0"/>
              <a:t>Двузначные, трёхзначные</a:t>
            </a:r>
            <a:r>
              <a:rPr lang="en-US" sz="3200" dirty="0" smtClean="0"/>
              <a:t>…</a:t>
            </a:r>
            <a:r>
              <a:rPr lang="ru-RU" sz="3200" dirty="0" smtClean="0"/>
              <a:t>:</a:t>
            </a:r>
          </a:p>
          <a:p>
            <a:pPr marL="342900" indent="-342900"/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(a &gt; 9) and (a &lt; </a:t>
            </a:r>
            <a:r>
              <a:rPr lang="ru-RU" sz="3200" b="1" dirty="0" smtClean="0">
                <a:solidFill>
                  <a:srgbClr val="FF0000"/>
                </a:solidFill>
              </a:rPr>
              <a:t>100</a:t>
            </a:r>
            <a:r>
              <a:rPr lang="en-US" sz="3200" b="1" dirty="0" smtClean="0">
                <a:solidFill>
                  <a:srgbClr val="FF0000"/>
                </a:solidFill>
              </a:rPr>
              <a:t>)…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ru-RU" sz="3200" dirty="0" smtClean="0"/>
              <a:t>3.Чётные, нечётные:</a:t>
            </a:r>
          </a:p>
          <a:p>
            <a:pPr marL="342900" indent="-342900"/>
            <a:r>
              <a:rPr lang="ru-RU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a mod 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= </a:t>
            </a:r>
            <a:r>
              <a:rPr lang="ru-RU" sz="3200" b="1" dirty="0" smtClean="0">
                <a:solidFill>
                  <a:srgbClr val="FF0000"/>
                </a:solidFill>
              </a:rPr>
              <a:t>0, </a:t>
            </a:r>
            <a:r>
              <a:rPr lang="en-US" sz="3200" b="1" dirty="0" smtClean="0">
                <a:solidFill>
                  <a:srgbClr val="FF0000"/>
                </a:solidFill>
              </a:rPr>
              <a:t>a mod 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= </a:t>
            </a:r>
            <a:r>
              <a:rPr lang="ru-RU" sz="3200" b="1" dirty="0" smtClean="0">
                <a:solidFill>
                  <a:srgbClr val="FF0000"/>
                </a:solidFill>
              </a:rPr>
              <a:t>1</a:t>
            </a:r>
            <a:endParaRPr lang="en-US" sz="3200" dirty="0" smtClean="0"/>
          </a:p>
          <a:p>
            <a:pPr marL="342900" indent="-342900"/>
            <a:r>
              <a:rPr lang="ru-RU" sz="3200" dirty="0" smtClean="0"/>
              <a:t>4</a:t>
            </a:r>
            <a:r>
              <a:rPr lang="en-US" sz="3200" dirty="0" smtClean="0"/>
              <a:t>.</a:t>
            </a:r>
            <a:r>
              <a:rPr lang="ru-RU" sz="3200" dirty="0" smtClean="0"/>
              <a:t> Кратны …., 7, …</a:t>
            </a:r>
          </a:p>
          <a:p>
            <a:pPr marL="342900" indent="-342900"/>
            <a:r>
              <a:rPr lang="en-US" sz="3200" b="1" dirty="0" smtClean="0">
                <a:solidFill>
                  <a:srgbClr val="FF0000"/>
                </a:solidFill>
              </a:rPr>
              <a:t>a mod </a:t>
            </a:r>
            <a:r>
              <a:rPr lang="ru-RU" sz="3200" b="1" dirty="0" smtClean="0">
                <a:solidFill>
                  <a:srgbClr val="FF0000"/>
                </a:solidFill>
              </a:rPr>
              <a:t>7</a:t>
            </a:r>
            <a:r>
              <a:rPr lang="en-US" sz="3200" b="1" dirty="0" smtClean="0">
                <a:solidFill>
                  <a:srgbClr val="FF0000"/>
                </a:solidFill>
              </a:rPr>
              <a:t> = </a:t>
            </a:r>
            <a:r>
              <a:rPr lang="ru-RU" sz="3200" b="1" dirty="0" smtClean="0">
                <a:solidFill>
                  <a:srgbClr val="FF0000"/>
                </a:solidFill>
              </a:rPr>
              <a:t>0,…</a:t>
            </a:r>
            <a:endParaRPr lang="ru-RU" sz="3200" dirty="0" smtClean="0"/>
          </a:p>
          <a:p>
            <a:pPr marL="342900" indent="-342900"/>
            <a:r>
              <a:rPr lang="ru-RU" sz="3200" dirty="0" smtClean="0"/>
              <a:t>5. Оканчиваются на …. 5,…</a:t>
            </a:r>
          </a:p>
          <a:p>
            <a:pPr marL="342900" indent="-342900"/>
            <a:r>
              <a:rPr lang="en-US" sz="3200" b="1" dirty="0" smtClean="0">
                <a:solidFill>
                  <a:srgbClr val="FF0000"/>
                </a:solidFill>
              </a:rPr>
              <a:t>a mod 10 = 5</a:t>
            </a:r>
            <a:r>
              <a:rPr lang="ru-RU" sz="3200" b="1" dirty="0" smtClean="0">
                <a:solidFill>
                  <a:srgbClr val="FF0000"/>
                </a:solidFill>
              </a:rPr>
              <a:t>, …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 smtClean="0"/>
          </a:p>
          <a:p>
            <a:pPr marL="342900" indent="-342900"/>
            <a:r>
              <a:rPr lang="en-US" sz="3200" dirty="0" smtClean="0"/>
              <a:t>  </a:t>
            </a:r>
            <a:endParaRPr lang="ru-RU" sz="3200" dirty="0" smtClean="0"/>
          </a:p>
          <a:p>
            <a:pPr marL="342900" indent="-342900"/>
            <a:r>
              <a:rPr lang="en-US" sz="3200" dirty="0" smtClean="0"/>
              <a:t> </a:t>
            </a:r>
          </a:p>
          <a:p>
            <a:pPr marL="342900" indent="-342900"/>
            <a:endParaRPr lang="en-US" sz="3200" b="1" dirty="0" smtClean="0"/>
          </a:p>
          <a:p>
            <a:pPr marL="342900" indent="-342900"/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59632" y="4437112"/>
          <a:ext cx="6096000" cy="1524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Входные данные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b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b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b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558552"/>
            <a:ext cx="82809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20.2 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Напишите программу, которая в последовательности натуральных чисел определяет сумму чисел, кратных 6. Программа получает на вход количество чисел в последовательности, а затем сами числа. В последовательности всегда имеется число, кратное 6. Количество чисел не превышает 100. Введённые числа не превышают 300. Программа должна вывести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одно число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— сумму чисел, кратных 6.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Пример работы программы: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663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</a:rPr>
              <a:t> тип задач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n,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read (n);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for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:=1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 n do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mod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end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47664" y="4293096"/>
          <a:ext cx="6096000" cy="97536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Вход­ные дан­ные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Вы­ход­ные дан­ные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12</a:t>
                      </a:r>
                      <a:b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16</a:t>
                      </a:r>
                      <a:b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36</a:t>
                      </a:r>
                      <a:b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26</a:t>
                      </a:r>
                      <a:b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ru-RU" sz="900">
                          <a:solidFill>
                            <a:srgbClr val="00000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>
                          <a:solidFill>
                            <a:srgbClr val="000000"/>
                          </a:solidFill>
                          <a:latin typeface="Verdana"/>
                        </a:rPr>
                        <a:t>52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520" y="548680"/>
            <a:ext cx="8496944" cy="26189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32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20.2 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Введите с клавиатуры 5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положительных целых чисел. Вычислите сумму тех из них, которые делятся на 4 и при этом заканчиваются на 6. Программа должна вывести одно число: сумму чисел, введенных с клавиатуры, кратных 4 и оканчивающихся на 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Пример работы программы: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for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:=1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 5 do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mod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=0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10 =6)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(s);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end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20.2 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Напишите программу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последовательности натуральных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определят минимальное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число,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получает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вход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чисел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последовательности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затем сами числа.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последовательности всегда имеется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число,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чисел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1000. Введённые числа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превышают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30 000.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должна вывести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 число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минимальное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число,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75656" y="3717032"/>
          <a:ext cx="6096000" cy="2286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Входные данные</a:t>
                      </a:r>
                      <a:endParaRPr lang="ru-RU" sz="28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Выходные данные</a:t>
                      </a:r>
                      <a:endParaRPr lang="ru-RU" sz="28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b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b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b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primer;</a:t>
            </a:r>
            <a:endParaRPr kumimoji="0" lang="ru-RU" sz="3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a,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n,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integer;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read (n);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min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30001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for </a:t>
            </a:r>
            <a:r>
              <a:rPr kumimoji="0" lang="en-US" sz="3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:=1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to n do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begin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baseline="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baseline="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read (a);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(a mod 3 =0) and (a &lt;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then</a:t>
            </a: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min:= a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write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(min);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end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912</Words>
  <Application>Microsoft Office PowerPoint</Application>
  <PresentationFormat>Экран (4:3)</PresentationFormat>
  <Paragraphs>178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 Office</vt:lpstr>
      <vt:lpstr>Открытая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зуева</dc:creator>
  <cp:lastModifiedBy>зуева</cp:lastModifiedBy>
  <cp:revision>89</cp:revision>
  <dcterms:created xsi:type="dcterms:W3CDTF">2016-05-05T17:41:09Z</dcterms:created>
  <dcterms:modified xsi:type="dcterms:W3CDTF">2019-11-18T11:05:06Z</dcterms:modified>
</cp:coreProperties>
</file>