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7" r:id="rId1"/>
  </p:sldMasterIdLst>
  <p:sldIdLst>
    <p:sldId id="281" r:id="rId2"/>
    <p:sldId id="289" r:id="rId3"/>
    <p:sldId id="258" r:id="rId4"/>
    <p:sldId id="278" r:id="rId5"/>
    <p:sldId id="276" r:id="rId6"/>
    <p:sldId id="283" r:id="rId7"/>
    <p:sldId id="284" r:id="rId8"/>
    <p:sldId id="259" r:id="rId9"/>
    <p:sldId id="260" r:id="rId10"/>
    <p:sldId id="261" r:id="rId11"/>
    <p:sldId id="262" r:id="rId12"/>
    <p:sldId id="263" r:id="rId13"/>
    <p:sldId id="288" r:id="rId14"/>
    <p:sldId id="287" r:id="rId15"/>
    <p:sldId id="280" r:id="rId16"/>
    <p:sldId id="290" r:id="rId17"/>
    <p:sldId id="28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93" autoAdjust="0"/>
    <p:restoredTop sz="94660"/>
  </p:normalViewPr>
  <p:slideViewPr>
    <p:cSldViewPr snapToGrid="0">
      <p:cViewPr varScale="1">
        <p:scale>
          <a:sx n="75" d="100"/>
          <a:sy n="75" d="100"/>
        </p:scale>
        <p:origin x="-84" y="-10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4509A250-FF31-4206-8172-F9D3106AACB1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509A250-FF31-4206-8172-F9D3106AACB1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509A250-FF31-4206-8172-F9D3106AACB1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4509A250-FF31-4206-8172-F9D3106AACB1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509A250-FF31-4206-8172-F9D3106AACB1}" type="datetimeFigureOut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#&#1057;&#1090;&#1088;&#1072;&#1085;&#1080;&#1094;&#1072; 4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>
          <a:xfrm>
            <a:off x="0" y="1905000"/>
            <a:ext cx="12192000" cy="2371726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cs typeface="Times New Roman" pitchFamily="18" charset="0"/>
              </a:rPr>
              <a:t>Алгоритмизация и программирование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59700" y="2667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Информатика 9 класс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823200" y="60579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Учитель: Зуева Г.А.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3 этап. </a:t>
            </a:r>
            <a:r>
              <a:rPr lang="ru-RU" dirty="0" smtClean="0"/>
              <a:t>Алгоритмизация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05764" y="1727200"/>
            <a:ext cx="10871200" cy="44958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Осуществляется построение алгоритма – чёткой инструкции, задающей необходимую последовательность действий для решения задачи. Алгоритм чаще всего представляется в форме блок-схемы ввиду её наглядности и универсальности.</a:t>
            </a:r>
          </a:p>
          <a:p>
            <a:endParaRPr lang="ru-RU" sz="3600" dirty="0" smtClean="0"/>
          </a:p>
          <a:p>
            <a:r>
              <a:rPr lang="ru-RU" sz="3600" dirty="0"/>
              <a:t>Результат этапа</a:t>
            </a:r>
            <a:r>
              <a:rPr lang="ru-RU" sz="3600" dirty="0" smtClean="0"/>
              <a:t>: </a:t>
            </a:r>
            <a:r>
              <a:rPr lang="ru-RU" sz="3600" b="1" dirty="0" smtClean="0">
                <a:solidFill>
                  <a:srgbClr val="C00000"/>
                </a:solidFill>
              </a:rPr>
              <a:t>Алгоритм (блок-схема)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516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4 этап. </a:t>
            </a:r>
            <a:r>
              <a:rPr lang="ru-RU" dirty="0" smtClean="0"/>
              <a:t>Программирование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77824" y="1727200"/>
            <a:ext cx="10729976" cy="44958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Записывается алгоритм на одном из языков программирования. Составление </a:t>
            </a:r>
            <a:r>
              <a:rPr lang="ru-RU" sz="3600" dirty="0"/>
              <a:t>программы обеспечивает возможность выполнения алгоритма и соответственно поставленной задачи исполнителем – компьютером</a:t>
            </a:r>
            <a:r>
              <a:rPr lang="ru-RU" sz="3600" dirty="0" smtClean="0"/>
              <a:t>.</a:t>
            </a:r>
          </a:p>
          <a:p>
            <a:endParaRPr lang="ru-RU" sz="3600" dirty="0" smtClean="0"/>
          </a:p>
          <a:p>
            <a:r>
              <a:rPr lang="ru-RU" sz="3600" dirty="0" smtClean="0"/>
              <a:t>Результат </a:t>
            </a:r>
            <a:r>
              <a:rPr lang="ru-RU" sz="3600" dirty="0"/>
              <a:t>этапа</a:t>
            </a:r>
            <a:r>
              <a:rPr lang="ru-RU" sz="3600" dirty="0" smtClean="0"/>
              <a:t>: </a:t>
            </a:r>
            <a:r>
              <a:rPr lang="ru-RU" sz="3600" b="1" dirty="0" smtClean="0">
                <a:solidFill>
                  <a:srgbClr val="C00000"/>
                </a:solidFill>
              </a:rPr>
              <a:t>Программа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41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/>
              <a:t>5 этап. </a:t>
            </a:r>
            <a:r>
              <a:rPr lang="ru-RU" dirty="0" smtClean="0"/>
              <a:t>Компьютерный эксперимент</a:t>
            </a:r>
            <a:br>
              <a:rPr lang="ru-RU" dirty="0" smtClean="0"/>
            </a:br>
            <a:r>
              <a:rPr lang="ru-RU" dirty="0" smtClean="0"/>
              <a:t>(тестирование и отладка)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87400" y="1858963"/>
            <a:ext cx="11002772" cy="4525963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На этом этапе происходят выполнение алгоритма с помощью </a:t>
            </a:r>
            <a:r>
              <a:rPr lang="ru-RU" dirty="0" smtClean="0"/>
              <a:t>электронной вычислительной машины (ЭВМ), </a:t>
            </a:r>
            <a:r>
              <a:rPr lang="ru-RU" dirty="0"/>
              <a:t>поиск и исключение ошибок. При этом программисту приходится выполнять рутинную работу по проверке работы программы, поиску и исключению ошибок, и поэтому для сложных программ этот часто требует гораздо больше временит и сил, чем написание первоначального текста программы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/>
              <a:t>Результат этапа</a:t>
            </a:r>
            <a:r>
              <a:rPr lang="ru-RU" dirty="0" smtClean="0"/>
              <a:t>: </a:t>
            </a:r>
            <a:r>
              <a:rPr lang="ru-RU" b="1" dirty="0" smtClean="0">
                <a:solidFill>
                  <a:srgbClr val="C00000"/>
                </a:solidFill>
              </a:rPr>
              <a:t>Уточнение модели, получение результата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983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95072" y="2171143"/>
            <a:ext cx="11497056" cy="21692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7200" dirty="0" smtClean="0"/>
              <a:t>§</a:t>
            </a:r>
            <a:r>
              <a:rPr lang="en-US" sz="7200" dirty="0" smtClean="0"/>
              <a:t>2</a:t>
            </a:r>
            <a:r>
              <a:rPr lang="ru-RU" sz="7200" dirty="0" smtClean="0"/>
              <a:t>.1 </a:t>
            </a:r>
          </a:p>
          <a:p>
            <a:pPr marL="0" indent="0" algn="ctr">
              <a:buNone/>
            </a:pPr>
            <a:r>
              <a:rPr lang="ru-RU" sz="7200" dirty="0" smtClean="0"/>
              <a:t>Рабочая тетрадь № 65</a:t>
            </a:r>
          </a:p>
        </p:txBody>
      </p:sp>
    </p:spTree>
    <p:extLst>
      <p:ext uri="{BB962C8B-B14F-4D97-AF65-F5344CB8AC3E}">
        <p14:creationId xmlns:p14="http://schemas.microsoft.com/office/powerpoint/2010/main" xmlns="" val="247983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1418" y="1819527"/>
            <a:ext cx="1003741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program </a:t>
            </a:r>
            <a:r>
              <a:rPr lang="en-US" sz="4400" b="1" dirty="0" err="1" smtClean="0"/>
              <a:t>bilet</a:t>
            </a:r>
            <a:r>
              <a:rPr lang="en-US" sz="4400" b="1" dirty="0" smtClean="0"/>
              <a:t>;</a:t>
            </a:r>
          </a:p>
          <a:p>
            <a:r>
              <a:rPr lang="en-US" sz="4400" dirty="0" smtClean="0"/>
              <a:t>    </a:t>
            </a:r>
            <a:r>
              <a:rPr lang="en-US" sz="4400" b="1" dirty="0" err="1" smtClean="0"/>
              <a:t>var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a,b,x,s</a:t>
            </a:r>
            <a:r>
              <a:rPr lang="en-US" sz="4400" b="1" dirty="0" smtClean="0"/>
              <a:t>: real;</a:t>
            </a:r>
          </a:p>
          <a:p>
            <a:r>
              <a:rPr lang="en-US" sz="4400" dirty="0" smtClean="0"/>
              <a:t>       </a:t>
            </a:r>
            <a:r>
              <a:rPr lang="en-US" sz="4400" b="1" dirty="0" smtClean="0"/>
              <a:t>begin </a:t>
            </a:r>
          </a:p>
          <a:p>
            <a:r>
              <a:rPr lang="en-US" sz="4400" b="1" dirty="0" smtClean="0"/>
              <a:t>            read (</a:t>
            </a:r>
            <a:r>
              <a:rPr lang="en-US" sz="4400" b="1" dirty="0" err="1" smtClean="0"/>
              <a:t>a,b,x</a:t>
            </a:r>
            <a:r>
              <a:rPr lang="en-US" sz="4400" b="1" dirty="0" smtClean="0"/>
              <a:t>);</a:t>
            </a:r>
          </a:p>
          <a:p>
            <a:r>
              <a:rPr lang="en-US" sz="4400" dirty="0" smtClean="0"/>
              <a:t>            S:= (40-a)*x+(120-b)*x/2;</a:t>
            </a:r>
          </a:p>
          <a:p>
            <a:r>
              <a:rPr lang="en-US" sz="4400" dirty="0" smtClean="0"/>
              <a:t>            write('s=',s:2:2);</a:t>
            </a:r>
          </a:p>
          <a:p>
            <a:r>
              <a:rPr lang="en-US" sz="4400" dirty="0" smtClean="0"/>
              <a:t>       </a:t>
            </a:r>
            <a:r>
              <a:rPr lang="en-US" sz="4400" b="1" dirty="0" smtClean="0"/>
              <a:t>end.</a:t>
            </a:r>
          </a:p>
        </p:txBody>
      </p:sp>
    </p:spTree>
    <p:extLst>
      <p:ext uri="{BB962C8B-B14F-4D97-AF65-F5344CB8AC3E}">
        <p14:creationId xmlns:p14="http://schemas.microsoft.com/office/powerpoint/2010/main" xmlns="" val="247983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784" y="1822704"/>
            <a:ext cx="11582400" cy="2005584"/>
          </a:xfrm>
        </p:spPr>
        <p:txBody>
          <a:bodyPr>
            <a:noAutofit/>
          </a:bodyPr>
          <a:lstStyle/>
          <a:p>
            <a:pPr algn="ctr"/>
            <a:r>
              <a:rPr lang="ru-RU" sz="20000" dirty="0" smtClean="0"/>
              <a:t>Тест</a:t>
            </a:r>
            <a:endParaRPr lang="ru-RU" sz="20000" dirty="0"/>
          </a:p>
        </p:txBody>
      </p:sp>
    </p:spTree>
    <p:extLst>
      <p:ext uri="{BB962C8B-B14F-4D97-AF65-F5344CB8AC3E}">
        <p14:creationId xmlns:p14="http://schemas.microsoft.com/office/powerpoint/2010/main" xmlns="" val="247983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8854" t="16406" r="35417" b="14323"/>
          <a:stretch>
            <a:fillRect/>
          </a:stretch>
        </p:blipFill>
        <p:spPr bwMode="auto">
          <a:xfrm>
            <a:off x="6918325" y="190500"/>
            <a:ext cx="4184149" cy="64897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30521" t="17057" r="32917" b="12891"/>
          <a:stretch>
            <a:fillRect/>
          </a:stretch>
        </p:blipFill>
        <p:spPr bwMode="auto">
          <a:xfrm>
            <a:off x="774700" y="177800"/>
            <a:ext cx="4341700" cy="6654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31372" y="1268760"/>
            <a:ext cx="672934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Сегодня  на уроке я повторил……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Сегодня на уроке я узнал…….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Мне было сложно…….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7651" name="Picture 3" descr="http://5klass.net/datas/geometrija/Geometrija-parallelogramm-8-klass/0016-016-Itogi-uroka.jpg"/>
          <p:cNvPicPr>
            <a:picLocks noChangeAspect="1" noChangeArrowheads="1"/>
          </p:cNvPicPr>
          <p:nvPr/>
        </p:nvPicPr>
        <p:blipFill>
          <a:blip r:embed="rId2" cstate="print"/>
          <a:srcRect t="52499" b="6551"/>
          <a:stretch>
            <a:fillRect/>
          </a:stretch>
        </p:blipFill>
        <p:spPr bwMode="auto">
          <a:xfrm>
            <a:off x="0" y="3861048"/>
            <a:ext cx="12192000" cy="299695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4480" y="274320"/>
            <a:ext cx="115824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Итог урока</a:t>
            </a:r>
            <a:endParaRPr kumimoji="0" lang="ru-RU" sz="54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Р\Desktop\Школьный кроссворд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4544" y="1624585"/>
            <a:ext cx="9303850" cy="5233415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81728" y="3963367"/>
            <a:ext cx="4584192" cy="21692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§</a:t>
            </a:r>
            <a:r>
              <a:rPr lang="en-US" sz="4000" dirty="0" smtClean="0"/>
              <a:t>2</a:t>
            </a:r>
            <a:r>
              <a:rPr lang="ru-RU" sz="4000" dirty="0" smtClean="0"/>
              <a:t>.1 </a:t>
            </a:r>
          </a:p>
          <a:p>
            <a:pPr marL="0" indent="0" algn="ctr">
              <a:buNone/>
            </a:pPr>
            <a:r>
              <a:rPr lang="ru-RU" sz="4000" dirty="0" smtClean="0"/>
              <a:t>Рабочая тетрадь №63,64,66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84480" y="274320"/>
            <a:ext cx="115824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Домашнее задание</a:t>
            </a:r>
            <a:endParaRPr kumimoji="0" lang="ru-RU" sz="54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60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907" y="1665988"/>
            <a:ext cx="11282457" cy="419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80916" y="393192"/>
            <a:ext cx="3504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Решите задачу.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100" y="5930392"/>
            <a:ext cx="1202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С какими трудностями столкнулись? Что необходимо знать?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812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04702" y="1708774"/>
            <a:ext cx="7817126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/>
              <a:t>Для решения задач на компьютере необходимо владеть </a:t>
            </a:r>
            <a:r>
              <a:rPr lang="ru-RU" sz="4000" b="1" dirty="0" smtClean="0"/>
              <a:t>языком программирования</a:t>
            </a:r>
            <a:r>
              <a:rPr lang="ru-RU" sz="4000" dirty="0" smtClean="0"/>
              <a:t>, обладать знаниями в области информационного моделирования и алгоритмизации.</a:t>
            </a:r>
            <a:endParaRPr lang="ru-RU" sz="4000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93"/>
          <a:stretch>
            <a:fillRect/>
          </a:stretch>
        </p:blipFill>
        <p:spPr>
          <a:xfrm>
            <a:off x="7029861" y="2950464"/>
            <a:ext cx="5162139" cy="390753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121812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>
          <a:xfrm>
            <a:off x="0" y="1358900"/>
            <a:ext cx="12192000" cy="2580514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cs typeface="Times New Roman" pitchFamily="18" charset="0"/>
              </a:rPr>
              <a:t>«решение задач</a:t>
            </a:r>
            <a:br>
              <a:rPr lang="ru-RU" sz="8800" dirty="0" smtClean="0">
                <a:cs typeface="Times New Roman" pitchFamily="18" charset="0"/>
              </a:rPr>
            </a:br>
            <a:r>
              <a:rPr lang="ru-RU" sz="8800" dirty="0" smtClean="0">
                <a:cs typeface="Times New Roman" pitchFamily="18" charset="0"/>
              </a:rPr>
              <a:t> на компьютере»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771" y="236327"/>
            <a:ext cx="3834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Повторение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7616" y="316992"/>
            <a:ext cx="7290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Структура программы на Паскале.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Rectangle 3"/>
          <p:cNvSpPr txBox="1">
            <a:spLocks noRot="1" noChangeArrowheads="1"/>
          </p:cNvSpPr>
          <p:nvPr/>
        </p:nvSpPr>
        <p:spPr>
          <a:xfrm>
            <a:off x="301624" y="1832801"/>
            <a:ext cx="9829927" cy="849439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Program  &lt;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имя программы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&gt;;   -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 action="ppaction://hlinksldjump"/>
              </a:rPr>
              <a:t>Заголовок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2516" y="3205860"/>
            <a:ext cx="1098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4E3B30"/>
                </a:solidFill>
              </a:rPr>
              <a:t>var</a:t>
            </a:r>
            <a:r>
              <a:rPr lang="en-US" sz="3600" dirty="0" smtClean="0">
                <a:solidFill>
                  <a:srgbClr val="4E3B30"/>
                </a:solidFill>
              </a:rPr>
              <a:t> &lt;</a:t>
            </a:r>
            <a:r>
              <a:rPr lang="ru-RU" sz="3600" dirty="0" smtClean="0">
                <a:solidFill>
                  <a:srgbClr val="4E3B30"/>
                </a:solidFill>
              </a:rPr>
              <a:t>раздел переменных</a:t>
            </a:r>
            <a:r>
              <a:rPr lang="en-US" sz="3600" dirty="0" smtClean="0">
                <a:solidFill>
                  <a:srgbClr val="4E3B30"/>
                </a:solidFill>
              </a:rPr>
              <a:t>&gt;;</a:t>
            </a:r>
            <a:r>
              <a:rPr lang="ru-RU" sz="3600" dirty="0" smtClean="0">
                <a:solidFill>
                  <a:srgbClr val="4E3B30"/>
                </a:solidFill>
              </a:rPr>
              <a:t>  - </a:t>
            </a:r>
            <a:r>
              <a:rPr lang="ru-RU" sz="3600" u="sng" dirty="0" smtClean="0">
                <a:solidFill>
                  <a:schemeClr val="hlink"/>
                </a:solidFill>
              </a:rPr>
              <a:t>Раздел описаний </a:t>
            </a:r>
            <a:endParaRPr lang="ru-RU" sz="3600" u="sng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1664" y="4645389"/>
            <a:ext cx="9558656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>
              <a:lnSpc>
                <a:spcPct val="90000"/>
              </a:lnSpc>
              <a:spcBef>
                <a:spcPct val="20000"/>
              </a:spcBef>
              <a:buClr>
                <a:srgbClr val="F0A22E"/>
              </a:buClr>
              <a:buSzPct val="70000"/>
              <a:defRPr/>
            </a:pPr>
            <a:r>
              <a:rPr lang="en-US" sz="3600" dirty="0" smtClean="0">
                <a:solidFill>
                  <a:srgbClr val="4E3B30"/>
                </a:solidFill>
              </a:rPr>
              <a:t>Begin</a:t>
            </a:r>
            <a:r>
              <a:rPr lang="ru-RU" sz="3600" dirty="0" smtClean="0">
                <a:solidFill>
                  <a:srgbClr val="4E3B30"/>
                </a:solidFill>
              </a:rPr>
              <a:t>                                          - </a:t>
            </a:r>
            <a:r>
              <a:rPr lang="ru-RU" sz="3600" u="sng" dirty="0" smtClean="0">
                <a:solidFill>
                  <a:srgbClr val="FFC000"/>
                </a:solidFill>
              </a:rPr>
              <a:t>Блок</a:t>
            </a:r>
            <a:endParaRPr lang="en-US" sz="3600" u="sng" dirty="0" smtClean="0">
              <a:solidFill>
                <a:srgbClr val="FFC000"/>
              </a:solidFill>
            </a:endParaRPr>
          </a:p>
          <a:p>
            <a:pPr marL="342900" lvl="0" indent="-342900" defTabSz="914400">
              <a:lnSpc>
                <a:spcPct val="90000"/>
              </a:lnSpc>
              <a:spcBef>
                <a:spcPct val="20000"/>
              </a:spcBef>
              <a:buClr>
                <a:srgbClr val="F0A22E"/>
              </a:buClr>
              <a:buSzPct val="70000"/>
              <a:defRPr/>
            </a:pPr>
            <a:r>
              <a:rPr lang="en-US" sz="3600" dirty="0" smtClean="0">
                <a:solidFill>
                  <a:srgbClr val="4E3B30"/>
                </a:solidFill>
              </a:rPr>
              <a:t>&lt;</a:t>
            </a:r>
            <a:r>
              <a:rPr lang="ru-RU" sz="3600" dirty="0" smtClean="0">
                <a:solidFill>
                  <a:srgbClr val="4E3B30"/>
                </a:solidFill>
              </a:rPr>
              <a:t>раздел операторов</a:t>
            </a:r>
            <a:r>
              <a:rPr lang="en-US" sz="3600" dirty="0" smtClean="0">
                <a:solidFill>
                  <a:srgbClr val="4E3B30"/>
                </a:solidFill>
              </a:rPr>
              <a:t>&gt;;</a:t>
            </a:r>
            <a:r>
              <a:rPr lang="ru-RU" sz="3600" dirty="0" smtClean="0">
                <a:solidFill>
                  <a:srgbClr val="4E3B30"/>
                </a:solidFill>
              </a:rPr>
              <a:t>               </a:t>
            </a:r>
            <a:r>
              <a:rPr lang="ru-RU" sz="3600" u="sng" dirty="0" smtClean="0">
                <a:solidFill>
                  <a:srgbClr val="FFC000"/>
                </a:solidFill>
              </a:rPr>
              <a:t>основных</a:t>
            </a:r>
          </a:p>
          <a:p>
            <a:pPr marL="342900" lvl="0" indent="-342900" defTabSz="914400">
              <a:lnSpc>
                <a:spcPct val="90000"/>
              </a:lnSpc>
              <a:spcBef>
                <a:spcPct val="20000"/>
              </a:spcBef>
              <a:buClr>
                <a:srgbClr val="F0A22E"/>
              </a:buClr>
              <a:buSzPct val="70000"/>
              <a:defRPr/>
            </a:pPr>
            <a:r>
              <a:rPr lang="en-US" sz="3600" dirty="0" smtClean="0">
                <a:solidFill>
                  <a:srgbClr val="4E3B30"/>
                </a:solidFill>
              </a:rPr>
              <a:t>End.</a:t>
            </a:r>
            <a:r>
              <a:rPr lang="ru-RU" sz="3600" dirty="0" smtClean="0">
                <a:solidFill>
                  <a:srgbClr val="4E3B30"/>
                </a:solidFill>
              </a:rPr>
              <a:t>                                              </a:t>
            </a:r>
            <a:r>
              <a:rPr lang="ru-RU" sz="3600" dirty="0" smtClean="0">
                <a:solidFill>
                  <a:srgbClr val="AD1F1F"/>
                </a:solidFill>
                <a:hlinkClick r:id="rId3" action="ppaction://hlinksldjump"/>
              </a:rPr>
              <a:t>операторов</a:t>
            </a:r>
            <a:endParaRPr lang="ru-RU" sz="3600" dirty="0" smtClean="0">
              <a:solidFill>
                <a:srgbClr val="AD1F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655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771" y="236327"/>
            <a:ext cx="3834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Повторение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7246" y="316992"/>
            <a:ext cx="7641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С какими операторами вы знакомы?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29081" y="1880879"/>
            <a:ext cx="101666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Оператор присваивания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   :=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Оператор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ввода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Read; READLN;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Оператор вывода: </a:t>
            </a:r>
            <a:r>
              <a:rPr lang="en-US" sz="3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Write; </a:t>
            </a:r>
            <a:r>
              <a:rPr lang="en-US" sz="36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Writeln</a:t>
            </a:r>
            <a:r>
              <a:rPr lang="en-US" sz="3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441586" y="4174349"/>
            <a:ext cx="11452485" cy="1669422"/>
            <a:chOff x="479686" y="3679049"/>
            <a:chExt cx="11452485" cy="166942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479686" y="4369742"/>
              <a:ext cx="11452485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341313">
                <a:lnSpc>
                  <a:spcPct val="80000"/>
                </a:lnSpc>
                <a:spcBef>
                  <a:spcPts val="700"/>
                </a:spcBef>
                <a:buClrTx/>
                <a:buFontTx/>
                <a:buNone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</a:pPr>
              <a:r>
                <a:rPr lang="en-US" sz="3600" b="1" dirty="0" smtClean="0"/>
                <a:t>IF</a:t>
              </a:r>
              <a:r>
                <a:rPr lang="ru-RU" sz="3600" dirty="0" smtClean="0"/>
                <a:t> </a:t>
              </a:r>
              <a:r>
                <a:rPr lang="en-US" sz="3600" dirty="0" smtClean="0"/>
                <a:t> &lt;</a:t>
              </a:r>
              <a:r>
                <a:rPr lang="ru-RU" sz="3600" b="1" dirty="0" smtClean="0">
                  <a:solidFill>
                    <a:srgbClr val="009999"/>
                  </a:solidFill>
                  <a:hlinkClick r:id="rId2"/>
                </a:rPr>
                <a:t>логическое выражение</a:t>
              </a:r>
              <a:r>
                <a:rPr lang="en-US" sz="3600" dirty="0" smtClean="0"/>
                <a:t>&gt;</a:t>
              </a:r>
              <a:r>
                <a:rPr lang="ru-RU" sz="3600" b="1" dirty="0" smtClean="0"/>
                <a:t>       </a:t>
              </a:r>
              <a:r>
                <a:rPr lang="en-US" sz="3600" b="1" dirty="0" smtClean="0"/>
                <a:t>THEN</a:t>
              </a:r>
              <a:r>
                <a:rPr lang="ru-RU" sz="3600" dirty="0" smtClean="0"/>
                <a:t> </a:t>
              </a:r>
              <a:r>
                <a:rPr lang="en-US" sz="3600" dirty="0" smtClean="0"/>
                <a:t>&lt;</a:t>
              </a:r>
              <a:r>
                <a:rPr lang="ru-RU" sz="3600" b="1" dirty="0" smtClean="0">
                  <a:solidFill>
                    <a:srgbClr val="FF3300"/>
                  </a:solidFill>
                </a:rPr>
                <a:t>оператор1</a:t>
              </a:r>
              <a:r>
                <a:rPr lang="en-US" sz="3600" dirty="0" smtClean="0"/>
                <a:t>&gt;</a:t>
              </a:r>
              <a:r>
                <a:rPr lang="ru-RU" sz="3600" b="1" dirty="0" smtClean="0"/>
                <a:t>     </a:t>
              </a:r>
              <a:r>
                <a:rPr lang="en-US" sz="3600" b="1" dirty="0" smtClean="0"/>
                <a:t>ELSE</a:t>
              </a:r>
              <a:r>
                <a:rPr lang="en-US" sz="3600" dirty="0" smtClean="0"/>
                <a:t> &lt;</a:t>
              </a:r>
              <a:r>
                <a:rPr lang="ru-RU" sz="3600" b="1" dirty="0" smtClean="0">
                  <a:solidFill>
                    <a:srgbClr val="FF3300"/>
                  </a:solidFill>
                </a:rPr>
                <a:t>оператор2</a:t>
              </a:r>
              <a:r>
                <a:rPr lang="en-US" sz="3600" dirty="0" smtClean="0"/>
                <a:t>&gt;</a:t>
              </a:r>
              <a:r>
                <a:rPr lang="en-US" sz="3600" b="1" dirty="0" smtClean="0"/>
                <a:t>;</a:t>
              </a:r>
              <a:endParaRPr lang="en-US" sz="3600" b="1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23384" y="3679049"/>
              <a:ext cx="521969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Оператор ветвления: </a:t>
              </a:r>
              <a:endParaRPr lang="ru-RU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71655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771" y="236327"/>
            <a:ext cx="3834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Повторение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7246" y="316992"/>
            <a:ext cx="7641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Какие типы данных вы знаете?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16381" y="2194007"/>
            <a:ext cx="101666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Целочисленный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en-US" sz="3600" b="1" dirty="0" smtClean="0">
                <a:latin typeface="Arial" charset="0"/>
              </a:rPr>
              <a:t>Integer</a:t>
            </a:r>
            <a:r>
              <a:rPr lang="en-US" sz="3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lang="ru-RU" sz="3600" b="1" dirty="0" smtClean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Вещественный: </a:t>
            </a:r>
            <a:r>
              <a:rPr lang="en-US" sz="3600" b="1" dirty="0" smtClean="0">
                <a:latin typeface="Arial" charset="0"/>
              </a:rPr>
              <a:t>real</a:t>
            </a:r>
            <a:r>
              <a:rPr lang="en-US" sz="3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lang="ru-RU" sz="36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Логический: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oolean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;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655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/>
              <a:t>1 этап. </a:t>
            </a:r>
            <a:r>
              <a:rPr lang="ru-RU" dirty="0" smtClean="0"/>
              <a:t>Постановка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54964" y="1879600"/>
            <a:ext cx="10871200" cy="4495800"/>
          </a:xfrm>
        </p:spPr>
        <p:txBody>
          <a:bodyPr>
            <a:normAutofit lnSpcReduction="10000"/>
          </a:bodyPr>
          <a:lstStyle/>
          <a:p>
            <a:r>
              <a:rPr lang="ru-RU" sz="3600" dirty="0"/>
              <a:t>На этом этапе участвует человек, хорошо представляющий предметную область задачи. Он должен четко определить цель задачи, дать словесное описание содержания задачи и предложить общий подход к её решению</a:t>
            </a:r>
            <a:r>
              <a:rPr lang="ru-RU" sz="3600" dirty="0" smtClean="0"/>
              <a:t>.</a:t>
            </a:r>
          </a:p>
          <a:p>
            <a:endParaRPr lang="ru-RU" sz="3600" dirty="0" smtClean="0"/>
          </a:p>
          <a:p>
            <a:r>
              <a:rPr lang="ru-RU" sz="3600" dirty="0" smtClean="0"/>
              <a:t>Результат этапа: </a:t>
            </a:r>
            <a:r>
              <a:rPr lang="ru-RU" sz="3600" b="1" dirty="0" smtClean="0">
                <a:solidFill>
                  <a:srgbClr val="C00000"/>
                </a:solidFill>
              </a:rPr>
              <a:t>Словесная информационная модель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311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2 этап. </a:t>
            </a:r>
            <a:r>
              <a:rPr lang="ru-RU" dirty="0" smtClean="0"/>
              <a:t>Формализация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98680" y="2087185"/>
            <a:ext cx="10636476" cy="3942775"/>
          </a:xfrm>
        </p:spPr>
        <p:txBody>
          <a:bodyPr>
            <a:noAutofit/>
          </a:bodyPr>
          <a:lstStyle/>
          <a:p>
            <a:r>
              <a:rPr lang="ru-RU" sz="3600" dirty="0" smtClean="0"/>
              <a:t>Формализуется описательная информационная модель, то есть записывается с помощью некоторого формального языка.</a:t>
            </a:r>
          </a:p>
          <a:p>
            <a:endParaRPr lang="ru-RU" sz="3600" dirty="0" smtClean="0"/>
          </a:p>
          <a:p>
            <a:r>
              <a:rPr lang="ru-RU" sz="3600" dirty="0" smtClean="0"/>
              <a:t>Результат </a:t>
            </a:r>
            <a:r>
              <a:rPr lang="ru-RU" sz="3600" dirty="0"/>
              <a:t>этапа</a:t>
            </a:r>
            <a:r>
              <a:rPr lang="ru-RU" sz="3600" dirty="0" smtClean="0"/>
              <a:t>: </a:t>
            </a:r>
            <a:r>
              <a:rPr lang="ru-RU" sz="3600" b="1" dirty="0" smtClean="0">
                <a:solidFill>
                  <a:srgbClr val="C00000"/>
                </a:solidFill>
              </a:rPr>
              <a:t>Математическая модель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343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315</TotalTime>
  <Words>416</Words>
  <Application>Microsoft Office PowerPoint</Application>
  <PresentationFormat>Произвольный</PresentationFormat>
  <Paragraphs>64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Обычная</vt:lpstr>
      <vt:lpstr>Алгоритмизация и программирование</vt:lpstr>
      <vt:lpstr>Слайд 2</vt:lpstr>
      <vt:lpstr>Слайд 3</vt:lpstr>
      <vt:lpstr>«решение задач  на компьютере»</vt:lpstr>
      <vt:lpstr>Слайд 5</vt:lpstr>
      <vt:lpstr>Слайд 6</vt:lpstr>
      <vt:lpstr>Слайд 7</vt:lpstr>
      <vt:lpstr>1 этап. Постановка задачи</vt:lpstr>
      <vt:lpstr>2 этап. Формализация</vt:lpstr>
      <vt:lpstr>3 этап. Алгоритмизация</vt:lpstr>
      <vt:lpstr>4 этап. Программирование</vt:lpstr>
      <vt:lpstr>5 этап. Компьютерный эксперимент (тестирование и отладка)</vt:lpstr>
      <vt:lpstr>Слайд 13</vt:lpstr>
      <vt:lpstr>Слайд 14</vt:lpstr>
      <vt:lpstr>Тест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ЗАДАЧ НА КОМПЬЮТЕРЕ</dc:title>
  <dc:creator>МБОУ СШ № 10</dc:creator>
  <cp:lastModifiedBy>зуева</cp:lastModifiedBy>
  <cp:revision>72</cp:revision>
  <dcterms:created xsi:type="dcterms:W3CDTF">2017-11-07T12:30:34Z</dcterms:created>
  <dcterms:modified xsi:type="dcterms:W3CDTF">2019-11-18T15:27:55Z</dcterms:modified>
</cp:coreProperties>
</file>